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42"/>
  </p:notesMasterIdLst>
  <p:sldIdLst>
    <p:sldId id="257" r:id="rId2"/>
    <p:sldId id="297" r:id="rId3"/>
    <p:sldId id="341"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17" r:id="rId19"/>
    <p:sldId id="329" r:id="rId20"/>
    <p:sldId id="336" r:id="rId21"/>
    <p:sldId id="320" r:id="rId22"/>
    <p:sldId id="321" r:id="rId23"/>
    <p:sldId id="322" r:id="rId24"/>
    <p:sldId id="323" r:id="rId25"/>
    <p:sldId id="324" r:id="rId26"/>
    <p:sldId id="325" r:id="rId27"/>
    <p:sldId id="330" r:id="rId28"/>
    <p:sldId id="337" r:id="rId29"/>
    <p:sldId id="356" r:id="rId30"/>
    <p:sldId id="357" r:id="rId31"/>
    <p:sldId id="340" r:id="rId32"/>
    <p:sldId id="326" r:id="rId33"/>
    <p:sldId id="333" r:id="rId34"/>
    <p:sldId id="334" r:id="rId35"/>
    <p:sldId id="327" r:id="rId36"/>
    <p:sldId id="358" r:id="rId37"/>
    <p:sldId id="359" r:id="rId38"/>
    <p:sldId id="328" r:id="rId39"/>
    <p:sldId id="360" r:id="rId40"/>
    <p:sldId id="339" r:id="rId4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H ÖZDEMİR" initials="FÖ" lastIdx="16" clrIdx="0">
    <p:extLst>
      <p:ext uri="{19B8F6BF-5375-455C-9EA6-DF929625EA0E}">
        <p15:presenceInfo xmlns:p15="http://schemas.microsoft.com/office/powerpoint/2012/main" userId="edfdfe45640e6b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FF2CC"/>
    <a:srgbClr val="EBDEB8"/>
    <a:srgbClr val="4ECEF2"/>
    <a:srgbClr val="AAE7F8"/>
    <a:srgbClr val="ED7D31"/>
    <a:srgbClr val="E367D4"/>
    <a:srgbClr val="016297"/>
    <a:srgbClr val="000000"/>
    <a:srgbClr val="70AD47"/>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963" autoAdjust="0"/>
  </p:normalViewPr>
  <p:slideViewPr>
    <p:cSldViewPr snapToGrid="0">
      <p:cViewPr varScale="1">
        <p:scale>
          <a:sx n="83" d="100"/>
          <a:sy n="83" d="100"/>
        </p:scale>
        <p:origin x="701"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al__ma_Sayfas_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al__ma_Sayfas_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al__ma_Sayfas_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al__ma_Sayfas_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al__ma_Sayfas_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al__ma_Sayfas_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al__ma_Sayfas_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al__ma_Sayfas_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al__ma_Sayfas_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al__ma_Sayfas_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al__ma_Sayfas_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tr-TR" sz="1400" b="1" dirty="0" smtClean="0"/>
              <a:t>Trabzon il nüfusunun ilçelere göre dağılımı</a:t>
            </a:r>
            <a:endParaRPr lang="tr-TR" sz="1400" b="1" dirty="0"/>
          </a:p>
        </c:rich>
      </c:tx>
      <c:layout/>
      <c:overlay val="0"/>
      <c:spPr>
        <a:noFill/>
        <a:ln>
          <a:noFill/>
        </a:ln>
        <a:effectLst/>
      </c:spPr>
    </c:title>
    <c:autoTitleDeleted val="0"/>
    <c:plotArea>
      <c:layout>
        <c:manualLayout>
          <c:layoutTarget val="inner"/>
          <c:xMode val="edge"/>
          <c:yMode val="edge"/>
          <c:x val="5.7910398401826102E-2"/>
          <c:y val="5.6112224793020575E-2"/>
          <c:w val="0.91698743795456783"/>
          <c:h val="0.63546499459986605"/>
        </c:manualLayout>
      </c:layout>
      <c:barChart>
        <c:barDir val="col"/>
        <c:grouping val="clustered"/>
        <c:varyColors val="0"/>
        <c:ser>
          <c:idx val="0"/>
          <c:order val="0"/>
          <c:tx>
            <c:strRef>
              <c:f>Sayfa1!$B$1</c:f>
              <c:strCache>
                <c:ptCount val="1"/>
                <c:pt idx="0">
                  <c:v>Toplam</c:v>
                </c:pt>
              </c:strCache>
            </c:strRef>
          </c:tx>
          <c:spPr>
            <a:solidFill>
              <a:schemeClr val="accent1"/>
            </a:solidFill>
            <a:ln>
              <a:noFill/>
            </a:ln>
            <a:effectLst/>
          </c:spPr>
          <c:invertIfNegative val="0"/>
          <c:dLbls>
            <c:spPr>
              <a:noFill/>
              <a:ln>
                <a:noFill/>
              </a:ln>
              <a:effectLst/>
            </c:spPr>
            <c:txPr>
              <a:bodyPr rot="-5400000" spcFirstLastPara="1" vertOverflow="ellipsis" vert="horz" wrap="square" lIns="216000" tIns="0" rIns="38100" bIns="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cap="flat" cmpd="sng" algn="ctr">
                      <a:solidFill>
                        <a:schemeClr val="tx1">
                          <a:lumMod val="35000"/>
                          <a:lumOff val="65000"/>
                        </a:schemeClr>
                      </a:solidFill>
                      <a:round/>
                    </a:ln>
                    <a:effectLst/>
                  </c:spPr>
                </c15:leaderLines>
              </c:ext>
            </c:extLst>
          </c:dLbls>
          <c:cat>
            <c:strRef>
              <c:f>Sayfa1!$A$2:$A$19</c:f>
              <c:strCache>
                <c:ptCount val="18"/>
                <c:pt idx="0">
                  <c:v>Akçaabat</c:v>
                </c:pt>
                <c:pt idx="1">
                  <c:v>Araklı</c:v>
                </c:pt>
                <c:pt idx="2">
                  <c:v>Arsin</c:v>
                </c:pt>
                <c:pt idx="3">
                  <c:v>Beşikdüzü</c:v>
                </c:pt>
                <c:pt idx="4">
                  <c:v>Çarşıbaşı</c:v>
                </c:pt>
                <c:pt idx="5">
                  <c:v>Çaykara</c:v>
                </c:pt>
                <c:pt idx="6">
                  <c:v>Dernekpazarı</c:v>
                </c:pt>
                <c:pt idx="7">
                  <c:v>Düzköy</c:v>
                </c:pt>
                <c:pt idx="8">
                  <c:v>Hayrat</c:v>
                </c:pt>
                <c:pt idx="9">
                  <c:v>Köprübaşı</c:v>
                </c:pt>
                <c:pt idx="10">
                  <c:v>Maçka</c:v>
                </c:pt>
                <c:pt idx="11">
                  <c:v>Of</c:v>
                </c:pt>
                <c:pt idx="12">
                  <c:v>Ortahisar</c:v>
                </c:pt>
                <c:pt idx="13">
                  <c:v>Şalpazarı</c:v>
                </c:pt>
                <c:pt idx="14">
                  <c:v>Sürmene</c:v>
                </c:pt>
                <c:pt idx="15">
                  <c:v>Tonya</c:v>
                </c:pt>
                <c:pt idx="16">
                  <c:v>Vakfıkebir</c:v>
                </c:pt>
                <c:pt idx="17">
                  <c:v>Yomra</c:v>
                </c:pt>
              </c:strCache>
            </c:strRef>
          </c:cat>
          <c:val>
            <c:numRef>
              <c:f>Sayfa1!$B$2:$B$19</c:f>
              <c:numCache>
                <c:formatCode>#,##0</c:formatCode>
                <c:ptCount val="18"/>
                <c:pt idx="0">
                  <c:v>130585</c:v>
                </c:pt>
                <c:pt idx="1">
                  <c:v>49627</c:v>
                </c:pt>
                <c:pt idx="2">
                  <c:v>31709</c:v>
                </c:pt>
                <c:pt idx="3">
                  <c:v>23367</c:v>
                </c:pt>
                <c:pt idx="4">
                  <c:v>15229</c:v>
                </c:pt>
                <c:pt idx="5">
                  <c:v>13674</c:v>
                </c:pt>
                <c:pt idx="6">
                  <c:v>3959</c:v>
                </c:pt>
                <c:pt idx="7">
                  <c:v>13451</c:v>
                </c:pt>
                <c:pt idx="8">
                  <c:v>7916</c:v>
                </c:pt>
                <c:pt idx="9">
                  <c:v>4527</c:v>
                </c:pt>
                <c:pt idx="10">
                  <c:v>25472</c:v>
                </c:pt>
                <c:pt idx="11">
                  <c:v>43879</c:v>
                </c:pt>
                <c:pt idx="12">
                  <c:v>330836</c:v>
                </c:pt>
                <c:pt idx="13">
                  <c:v>11161</c:v>
                </c:pt>
                <c:pt idx="14">
                  <c:v>25535</c:v>
                </c:pt>
                <c:pt idx="15">
                  <c:v>13785</c:v>
                </c:pt>
                <c:pt idx="16">
                  <c:v>27219</c:v>
                </c:pt>
                <c:pt idx="17">
                  <c:v>50339</c:v>
                </c:pt>
              </c:numCache>
            </c:numRef>
          </c:val>
          <c:extLst>
            <c:ext xmlns:c16="http://schemas.microsoft.com/office/drawing/2014/chart" uri="{C3380CC4-5D6E-409C-BE32-E72D297353CC}">
              <c16:uniqueId val="{00000000-B790-44EC-9D51-3DACA1954509}"/>
            </c:ext>
          </c:extLst>
        </c:ser>
        <c:dLbls>
          <c:showLegendKey val="0"/>
          <c:showVal val="0"/>
          <c:showCatName val="0"/>
          <c:showSerName val="0"/>
          <c:showPercent val="0"/>
          <c:showBubbleSize val="0"/>
        </c:dLbls>
        <c:gapWidth val="40"/>
        <c:axId val="1866640575"/>
        <c:axId val="1866653055"/>
        <c:extLst>
          <c:ext xmlns:c15="http://schemas.microsoft.com/office/drawing/2012/chart" uri="{02D57815-91ED-43cb-92C2-25804820EDAC}">
            <c15:filteredBarSeries>
              <c15:ser>
                <c:idx val="2"/>
                <c:order val="2"/>
                <c:tx>
                  <c:strRef>
                    <c:extLst>
                      <c:ext uri="{02D57815-91ED-43cb-92C2-25804820EDAC}">
                        <c15:formulaRef>
                          <c15:sqref>Sayfa1!$D$1</c15:sqref>
                        </c15:formulaRef>
                      </c:ext>
                    </c:extLst>
                    <c:strCache>
                      <c:ptCount val="1"/>
                      <c:pt idx="0">
                        <c:v>Belde/Köy</c:v>
                      </c:pt>
                    </c:strCache>
                  </c:strRef>
                </c:tx>
                <c:spPr>
                  <a:solidFill>
                    <a:schemeClr val="accent3"/>
                  </a:solidFill>
                  <a:ln>
                    <a:noFill/>
                  </a:ln>
                  <a:effectLst/>
                </c:spPr>
                <c:invertIfNegative val="0"/>
                <c:cat>
                  <c:strRef>
                    <c:extLst>
                      <c:ext uri="{02D57815-91ED-43cb-92C2-25804820EDAC}">
                        <c15:formulaRef>
                          <c15:sqref>Sayfa1!$A$2:$A$19</c15:sqref>
                        </c15:formulaRef>
                      </c:ext>
                    </c:extLst>
                    <c:strCache>
                      <c:ptCount val="18"/>
                      <c:pt idx="0">
                        <c:v>Akçaabat</c:v>
                      </c:pt>
                      <c:pt idx="1">
                        <c:v>Araklı</c:v>
                      </c:pt>
                      <c:pt idx="2">
                        <c:v>Arsin</c:v>
                      </c:pt>
                      <c:pt idx="3">
                        <c:v>Beşikdüzü</c:v>
                      </c:pt>
                      <c:pt idx="4">
                        <c:v>Çarşıbaşı</c:v>
                      </c:pt>
                      <c:pt idx="5">
                        <c:v>Çaykara</c:v>
                      </c:pt>
                      <c:pt idx="6">
                        <c:v>Dernekpazarı</c:v>
                      </c:pt>
                      <c:pt idx="7">
                        <c:v>Düzköy</c:v>
                      </c:pt>
                      <c:pt idx="8">
                        <c:v>Hayrat</c:v>
                      </c:pt>
                      <c:pt idx="9">
                        <c:v>Köprübaşı</c:v>
                      </c:pt>
                      <c:pt idx="10">
                        <c:v>Maçka</c:v>
                      </c:pt>
                      <c:pt idx="11">
                        <c:v>Of</c:v>
                      </c:pt>
                      <c:pt idx="12">
                        <c:v>Ortahisar</c:v>
                      </c:pt>
                      <c:pt idx="13">
                        <c:v>Şalpazarı</c:v>
                      </c:pt>
                      <c:pt idx="14">
                        <c:v>Sürmene</c:v>
                      </c:pt>
                      <c:pt idx="15">
                        <c:v>Tonya</c:v>
                      </c:pt>
                      <c:pt idx="16">
                        <c:v>Vakfıkebir</c:v>
                      </c:pt>
                      <c:pt idx="17">
                        <c:v>Yomra</c:v>
                      </c:pt>
                    </c:strCache>
                  </c:strRef>
                </c:cat>
                <c:val>
                  <c:numRef>
                    <c:extLst>
                      <c:ext uri="{02D57815-91ED-43cb-92C2-25804820EDAC}">
                        <c15:formulaRef>
                          <c15:sqref>Sayfa1!$D$2:$D$19</c15:sqref>
                        </c15:formulaRef>
                      </c:ext>
                    </c:extLst>
                    <c:numCache>
                      <c:formatCode>#,##0</c:formatCode>
                      <c:ptCount val="18"/>
                      <c:pt idx="0">
                        <c:v>70000</c:v>
                      </c:pt>
                      <c:pt idx="1">
                        <c:v>0</c:v>
                      </c:pt>
                      <c:pt idx="2">
                        <c:v>0</c:v>
                      </c:pt>
                      <c:pt idx="3">
                        <c:v>0</c:v>
                      </c:pt>
                      <c:pt idx="4">
                        <c:v>0</c:v>
                      </c:pt>
                      <c:pt idx="5">
                        <c:v>0</c:v>
                      </c:pt>
                      <c:pt idx="6">
                        <c:v>0</c:v>
                      </c:pt>
                      <c:pt idx="7">
                        <c:v>0</c:v>
                      </c:pt>
                      <c:pt idx="8">
                        <c:v>0</c:v>
                      </c:pt>
                      <c:pt idx="9">
                        <c:v>0</c:v>
                      </c:pt>
                      <c:pt idx="10">
                        <c:v>0</c:v>
                      </c:pt>
                      <c:pt idx="11">
                        <c:v>0</c:v>
                      </c:pt>
                      <c:pt idx="12" formatCode="General">
                        <c:v>0</c:v>
                      </c:pt>
                      <c:pt idx="13" formatCode="General">
                        <c:v>0</c:v>
                      </c:pt>
                      <c:pt idx="14" formatCode="General">
                        <c:v>0</c:v>
                      </c:pt>
                      <c:pt idx="15" formatCode="General">
                        <c:v>0</c:v>
                      </c:pt>
                      <c:pt idx="16" formatCode="General">
                        <c:v>0</c:v>
                      </c:pt>
                      <c:pt idx="17" formatCode="General">
                        <c:v>0</c:v>
                      </c:pt>
                    </c:numCache>
                  </c:numRef>
                </c:val>
                <c:extLst>
                  <c:ext xmlns:c16="http://schemas.microsoft.com/office/drawing/2014/chart" uri="{C3380CC4-5D6E-409C-BE32-E72D297353CC}">
                    <c16:uniqueId val="{00000002-B790-44EC-9D51-3DACA195450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Sayfa1!$E$1</c15:sqref>
                        </c15:formulaRef>
                      </c:ext>
                    </c:extLst>
                    <c:strCache>
                      <c:ptCount val="1"/>
                      <c:pt idx="0">
                        <c:v>Oran</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Sayfa1!$A$2:$A$19</c15:sqref>
                        </c15:formulaRef>
                      </c:ext>
                    </c:extLst>
                    <c:strCache>
                      <c:ptCount val="18"/>
                      <c:pt idx="0">
                        <c:v>Akçaabat</c:v>
                      </c:pt>
                      <c:pt idx="1">
                        <c:v>Araklı</c:v>
                      </c:pt>
                      <c:pt idx="2">
                        <c:v>Arsin</c:v>
                      </c:pt>
                      <c:pt idx="3">
                        <c:v>Beşikdüzü</c:v>
                      </c:pt>
                      <c:pt idx="4">
                        <c:v>Çarşıbaşı</c:v>
                      </c:pt>
                      <c:pt idx="5">
                        <c:v>Çaykara</c:v>
                      </c:pt>
                      <c:pt idx="6">
                        <c:v>Dernekpazarı</c:v>
                      </c:pt>
                      <c:pt idx="7">
                        <c:v>Düzköy</c:v>
                      </c:pt>
                      <c:pt idx="8">
                        <c:v>Hayrat</c:v>
                      </c:pt>
                      <c:pt idx="9">
                        <c:v>Köprübaşı</c:v>
                      </c:pt>
                      <c:pt idx="10">
                        <c:v>Maçka</c:v>
                      </c:pt>
                      <c:pt idx="11">
                        <c:v>Of</c:v>
                      </c:pt>
                      <c:pt idx="12">
                        <c:v>Ortahisar</c:v>
                      </c:pt>
                      <c:pt idx="13">
                        <c:v>Şalpazarı</c:v>
                      </c:pt>
                      <c:pt idx="14">
                        <c:v>Sürmene</c:v>
                      </c:pt>
                      <c:pt idx="15">
                        <c:v>Tonya</c:v>
                      </c:pt>
                      <c:pt idx="16">
                        <c:v>Vakfıkebir</c:v>
                      </c:pt>
                      <c:pt idx="17">
                        <c:v>Yomra</c:v>
                      </c:pt>
                    </c:strCache>
                  </c:strRef>
                </c:cat>
                <c:val>
                  <c:numRef>
                    <c:extLst xmlns:c15="http://schemas.microsoft.com/office/drawing/2012/chart">
                      <c:ext xmlns:c15="http://schemas.microsoft.com/office/drawing/2012/chart" uri="{02D57815-91ED-43cb-92C2-25804820EDAC}">
                        <c15:formulaRef>
                          <c15:sqref>Sayfa1!$E$2:$E$19</c15:sqref>
                        </c15:formulaRef>
                      </c:ext>
                    </c:extLst>
                    <c:numCache>
                      <c:formatCode>0%</c:formatCode>
                      <c:ptCount val="18"/>
                      <c:pt idx="0">
                        <c:v>0.16</c:v>
                      </c:pt>
                      <c:pt idx="1">
                        <c:v>0.06</c:v>
                      </c:pt>
                      <c:pt idx="2">
                        <c:v>0.04</c:v>
                      </c:pt>
                      <c:pt idx="3">
                        <c:v>0.03</c:v>
                      </c:pt>
                      <c:pt idx="4">
                        <c:v>0.02</c:v>
                      </c:pt>
                      <c:pt idx="5">
                        <c:v>0.02</c:v>
                      </c:pt>
                      <c:pt idx="6">
                        <c:v>0</c:v>
                      </c:pt>
                      <c:pt idx="7">
                        <c:v>0.02</c:v>
                      </c:pt>
                      <c:pt idx="8">
                        <c:v>0.01</c:v>
                      </c:pt>
                      <c:pt idx="9">
                        <c:v>0.01</c:v>
                      </c:pt>
                      <c:pt idx="10">
                        <c:v>0.03</c:v>
                      </c:pt>
                      <c:pt idx="11">
                        <c:v>0.05</c:v>
                      </c:pt>
                      <c:pt idx="12">
                        <c:v>0.4</c:v>
                      </c:pt>
                      <c:pt idx="13">
                        <c:v>0.01</c:v>
                      </c:pt>
                      <c:pt idx="14">
                        <c:v>0.03</c:v>
                      </c:pt>
                      <c:pt idx="15">
                        <c:v>0.02</c:v>
                      </c:pt>
                      <c:pt idx="16">
                        <c:v>0.03</c:v>
                      </c:pt>
                      <c:pt idx="17">
                        <c:v>0.06</c:v>
                      </c:pt>
                    </c:numCache>
                  </c:numRef>
                </c:val>
                <c:extLst xmlns:c15="http://schemas.microsoft.com/office/drawing/2012/chart">
                  <c:ext xmlns:c16="http://schemas.microsoft.com/office/drawing/2014/chart" uri="{C3380CC4-5D6E-409C-BE32-E72D297353CC}">
                    <c16:uniqueId val="{00000000-2A74-400A-B7B4-7F2C998646AE}"/>
                  </c:ext>
                </c:extLst>
              </c15:ser>
            </c15:filteredBarSeries>
          </c:ext>
        </c:extLst>
      </c:barChart>
      <c:lineChart>
        <c:grouping val="standard"/>
        <c:varyColors val="0"/>
        <c:ser>
          <c:idx val="1"/>
          <c:order val="1"/>
          <c:tx>
            <c:strRef>
              <c:f>Sayfa1!$C$1</c:f>
              <c:strCache>
                <c:ptCount val="1"/>
                <c:pt idx="0">
                  <c:v>Kentleşme Oranı</c:v>
                </c:pt>
              </c:strCache>
            </c:strRef>
          </c:tx>
          <c:spPr>
            <a:ln w="28575" cap="rnd">
              <a:noFill/>
              <a:round/>
            </a:ln>
            <a:effectLst/>
          </c:spPr>
          <c:marker>
            <c:symbol val="diamond"/>
            <c:size val="5"/>
            <c:spPr>
              <a:solidFill>
                <a:srgbClr val="FFC000"/>
              </a:solidFill>
              <a:ln w="9525">
                <a:solidFill>
                  <a:schemeClr val="accent2"/>
                </a:solidFill>
              </a:ln>
              <a:effectLst/>
            </c:spPr>
          </c:marker>
          <c:dLbls>
            <c:dLbl>
              <c:idx val="0"/>
              <c:layout/>
              <c:tx>
                <c:rich>
                  <a:bodyPr/>
                  <a:lstStyle/>
                  <a:p>
                    <a:fld id="{FE8749B0-267E-4345-84B7-36D41781B856}" type="CELLRANGE">
                      <a:rPr lang="en-US"/>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2A74-400A-B7B4-7F2C998646AE}"/>
                </c:ext>
              </c:extLst>
            </c:dLbl>
            <c:dLbl>
              <c:idx val="1"/>
              <c:layout/>
              <c:tx>
                <c:rich>
                  <a:bodyPr/>
                  <a:lstStyle/>
                  <a:p>
                    <a:fld id="{C07505CD-44F7-43B3-A002-4512645E8F27}"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2A74-400A-B7B4-7F2C998646AE}"/>
                </c:ext>
              </c:extLst>
            </c:dLbl>
            <c:dLbl>
              <c:idx val="2"/>
              <c:layout/>
              <c:tx>
                <c:rich>
                  <a:bodyPr/>
                  <a:lstStyle/>
                  <a:p>
                    <a:fld id="{AAE02FBD-DFF3-4ADB-8FF9-3A183793997F}"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2A74-400A-B7B4-7F2C998646AE}"/>
                </c:ext>
              </c:extLst>
            </c:dLbl>
            <c:dLbl>
              <c:idx val="3"/>
              <c:layout/>
              <c:tx>
                <c:rich>
                  <a:bodyPr/>
                  <a:lstStyle/>
                  <a:p>
                    <a:fld id="{F491F064-219A-44BC-819F-F9D82280A69D}"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2A74-400A-B7B4-7F2C998646AE}"/>
                </c:ext>
              </c:extLst>
            </c:dLbl>
            <c:dLbl>
              <c:idx val="4"/>
              <c:layout/>
              <c:tx>
                <c:rich>
                  <a:bodyPr/>
                  <a:lstStyle/>
                  <a:p>
                    <a:fld id="{98B4C4E6-6B8C-4E2C-8B6A-AD4D5450532B}"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2A74-400A-B7B4-7F2C998646AE}"/>
                </c:ext>
              </c:extLst>
            </c:dLbl>
            <c:dLbl>
              <c:idx val="5"/>
              <c:layout/>
              <c:tx>
                <c:rich>
                  <a:bodyPr/>
                  <a:lstStyle/>
                  <a:p>
                    <a:fld id="{25747431-55A8-485E-93F5-E30C15B678B8}"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2A74-400A-B7B4-7F2C998646AE}"/>
                </c:ext>
              </c:extLst>
            </c:dLbl>
            <c:dLbl>
              <c:idx val="6"/>
              <c:layout/>
              <c:tx>
                <c:rich>
                  <a:bodyPr/>
                  <a:lstStyle/>
                  <a:p>
                    <a:fld id="{CBB4B659-6BBB-496B-A1AE-10795C8506A2}"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2A74-400A-B7B4-7F2C998646AE}"/>
                </c:ext>
              </c:extLst>
            </c:dLbl>
            <c:dLbl>
              <c:idx val="7"/>
              <c:layout/>
              <c:tx>
                <c:rich>
                  <a:bodyPr/>
                  <a:lstStyle/>
                  <a:p>
                    <a:fld id="{94ED8F68-FB8D-439A-AB76-3ABEDCCAA886}"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2A74-400A-B7B4-7F2C998646AE}"/>
                </c:ext>
              </c:extLst>
            </c:dLbl>
            <c:dLbl>
              <c:idx val="8"/>
              <c:layout/>
              <c:tx>
                <c:rich>
                  <a:bodyPr/>
                  <a:lstStyle/>
                  <a:p>
                    <a:fld id="{5940DAA7-F6E7-44AC-955D-C864ABD48882}"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2A74-400A-B7B4-7F2C998646AE}"/>
                </c:ext>
              </c:extLst>
            </c:dLbl>
            <c:dLbl>
              <c:idx val="9"/>
              <c:layout/>
              <c:tx>
                <c:rich>
                  <a:bodyPr/>
                  <a:lstStyle/>
                  <a:p>
                    <a:fld id="{A2787D97-04A9-473B-9C49-8C65244D92D5}"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2A74-400A-B7B4-7F2C998646AE}"/>
                </c:ext>
              </c:extLst>
            </c:dLbl>
            <c:dLbl>
              <c:idx val="10"/>
              <c:layout/>
              <c:tx>
                <c:rich>
                  <a:bodyPr/>
                  <a:lstStyle/>
                  <a:p>
                    <a:fld id="{D54B9AC6-8960-4D68-98FB-0A400DFD6816}"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2A74-400A-B7B4-7F2C998646AE}"/>
                </c:ext>
              </c:extLst>
            </c:dLbl>
            <c:dLbl>
              <c:idx val="11"/>
              <c:layout/>
              <c:tx>
                <c:rich>
                  <a:bodyPr/>
                  <a:lstStyle/>
                  <a:p>
                    <a:fld id="{4CAC1A8A-132E-44A8-8CBF-DBD7FFE4A41D}"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2A74-400A-B7B4-7F2C998646AE}"/>
                </c:ext>
              </c:extLst>
            </c:dLbl>
            <c:dLbl>
              <c:idx val="12"/>
              <c:layout/>
              <c:tx>
                <c:rich>
                  <a:bodyPr/>
                  <a:lstStyle/>
                  <a:p>
                    <a:fld id="{EB8ED09F-9329-4E25-BF06-0697CFED4F8F}"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0-8824-4CAF-9276-09DE188E92B0}"/>
                </c:ext>
              </c:extLst>
            </c:dLbl>
            <c:dLbl>
              <c:idx val="13"/>
              <c:layout/>
              <c:tx>
                <c:rich>
                  <a:bodyPr/>
                  <a:lstStyle/>
                  <a:p>
                    <a:fld id="{0C43ADF1-2D26-4A52-A060-DC6C62B37D8C}"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1-8824-4CAF-9276-09DE188E92B0}"/>
                </c:ext>
              </c:extLst>
            </c:dLbl>
            <c:dLbl>
              <c:idx val="14"/>
              <c:layout/>
              <c:tx>
                <c:rich>
                  <a:bodyPr/>
                  <a:lstStyle/>
                  <a:p>
                    <a:fld id="{871D887D-A788-4203-86AB-B5244C3D42C1}"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8824-4CAF-9276-09DE188E92B0}"/>
                </c:ext>
              </c:extLst>
            </c:dLbl>
            <c:dLbl>
              <c:idx val="15"/>
              <c:layout/>
              <c:tx>
                <c:rich>
                  <a:bodyPr/>
                  <a:lstStyle/>
                  <a:p>
                    <a:fld id="{E9589B65-EDF4-4CAC-A2BC-05830E771BB1}"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8824-4CAF-9276-09DE188E92B0}"/>
                </c:ext>
              </c:extLst>
            </c:dLbl>
            <c:dLbl>
              <c:idx val="16"/>
              <c:layout/>
              <c:tx>
                <c:rich>
                  <a:bodyPr/>
                  <a:lstStyle/>
                  <a:p>
                    <a:fld id="{146F20B2-9CAF-4B35-9224-AE24BF948300}"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8824-4CAF-9276-09DE188E92B0}"/>
                </c:ext>
              </c:extLst>
            </c:dLbl>
            <c:dLbl>
              <c:idx val="17"/>
              <c:layout/>
              <c:tx>
                <c:rich>
                  <a:bodyPr/>
                  <a:lstStyle/>
                  <a:p>
                    <a:fld id="{DFE57F0E-40B0-4ABD-A3DC-078EF4EF94B3}" type="CELLRANGE">
                      <a:rPr lang="tr-TR"/>
                      <a:pPr/>
                      <a:t>[CELLRANGE]</a:t>
                    </a:fld>
                    <a:endParaRPr lang="tr-TR"/>
                  </a:p>
                </c:rich>
              </c:tx>
              <c:dLblPos val="t"/>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8824-4CAF-9276-09DE188E92B0}"/>
                </c:ext>
              </c:extLst>
            </c:dLbl>
            <c:spPr>
              <a:noFill/>
              <a:ln>
                <a:noFill/>
              </a:ln>
              <a:effectLst/>
            </c:spPr>
            <c:txPr>
              <a:bodyPr rot="0" spcFirstLastPara="1" vertOverflow="ellipsis" vert="horz" wrap="square" lIns="0" tIns="0" rIns="0" bIns="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t"/>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DataLabelsRange val="1"/>
                <c15:showLeaderLines val="0"/>
              </c:ext>
            </c:extLst>
          </c:dLbls>
          <c:cat>
            <c:strRef>
              <c:f>Sayfa1!$A$2:$A$19</c:f>
              <c:strCache>
                <c:ptCount val="18"/>
                <c:pt idx="0">
                  <c:v>Akçaabat</c:v>
                </c:pt>
                <c:pt idx="1">
                  <c:v>Araklı</c:v>
                </c:pt>
                <c:pt idx="2">
                  <c:v>Arsin</c:v>
                </c:pt>
                <c:pt idx="3">
                  <c:v>Beşikdüzü</c:v>
                </c:pt>
                <c:pt idx="4">
                  <c:v>Çarşıbaşı</c:v>
                </c:pt>
                <c:pt idx="5">
                  <c:v>Çaykara</c:v>
                </c:pt>
                <c:pt idx="6">
                  <c:v>Dernekpazarı</c:v>
                </c:pt>
                <c:pt idx="7">
                  <c:v>Düzköy</c:v>
                </c:pt>
                <c:pt idx="8">
                  <c:v>Hayrat</c:v>
                </c:pt>
                <c:pt idx="9">
                  <c:v>Köprübaşı</c:v>
                </c:pt>
                <c:pt idx="10">
                  <c:v>Maçka</c:v>
                </c:pt>
                <c:pt idx="11">
                  <c:v>Of</c:v>
                </c:pt>
                <c:pt idx="12">
                  <c:v>Ortahisar</c:v>
                </c:pt>
                <c:pt idx="13">
                  <c:v>Şalpazarı</c:v>
                </c:pt>
                <c:pt idx="14">
                  <c:v>Sürmene</c:v>
                </c:pt>
                <c:pt idx="15">
                  <c:v>Tonya</c:v>
                </c:pt>
                <c:pt idx="16">
                  <c:v>Vakfıkebir</c:v>
                </c:pt>
                <c:pt idx="17">
                  <c:v>Yomra</c:v>
                </c:pt>
              </c:strCache>
            </c:strRef>
          </c:cat>
          <c:val>
            <c:numRef>
              <c:f>Sayfa1!$C$2:$C$19</c:f>
              <c:numCache>
                <c:formatCode>#,##0</c:formatCode>
                <c:ptCount val="18"/>
                <c:pt idx="0">
                  <c:v>5</c:v>
                </c:pt>
                <c:pt idx="1">
                  <c:v>0</c:v>
                </c:pt>
                <c:pt idx="2">
                  <c:v>0</c:v>
                </c:pt>
                <c:pt idx="3">
                  <c:v>0</c:v>
                </c:pt>
                <c:pt idx="4">
                  <c:v>0</c:v>
                </c:pt>
                <c:pt idx="5">
                  <c:v>0</c:v>
                </c:pt>
                <c:pt idx="6">
                  <c:v>0</c:v>
                </c:pt>
                <c:pt idx="7">
                  <c:v>0</c:v>
                </c:pt>
                <c:pt idx="8">
                  <c:v>0</c:v>
                </c:pt>
                <c:pt idx="9">
                  <c:v>0</c:v>
                </c:pt>
                <c:pt idx="10">
                  <c:v>0</c:v>
                </c:pt>
                <c:pt idx="11">
                  <c:v>0</c:v>
                </c:pt>
                <c:pt idx="12" formatCode="General">
                  <c:v>0</c:v>
                </c:pt>
                <c:pt idx="13" formatCode="General">
                  <c:v>0</c:v>
                </c:pt>
                <c:pt idx="14" formatCode="General">
                  <c:v>0</c:v>
                </c:pt>
                <c:pt idx="15" formatCode="General">
                  <c:v>0</c:v>
                </c:pt>
                <c:pt idx="16" formatCode="General">
                  <c:v>0</c:v>
                </c:pt>
                <c:pt idx="17" formatCode="General">
                  <c:v>0</c:v>
                </c:pt>
              </c:numCache>
            </c:numRef>
          </c:val>
          <c:smooth val="0"/>
          <c:extLst>
            <c:ext xmlns:c15="http://schemas.microsoft.com/office/drawing/2012/chart" uri="{02D57815-91ED-43cb-92C2-25804820EDAC}">
              <c15:datalabelsRange>
                <c15:f>Sayfa1!$E$2:$E$19</c15:f>
                <c15:dlblRangeCache>
                  <c:ptCount val="18"/>
                  <c:pt idx="0">
                    <c:v>16%</c:v>
                  </c:pt>
                  <c:pt idx="1">
                    <c:v>6%</c:v>
                  </c:pt>
                  <c:pt idx="2">
                    <c:v>4%</c:v>
                  </c:pt>
                  <c:pt idx="3">
                    <c:v>3%</c:v>
                  </c:pt>
                  <c:pt idx="4">
                    <c:v>2%</c:v>
                  </c:pt>
                  <c:pt idx="5">
                    <c:v>2%</c:v>
                  </c:pt>
                  <c:pt idx="6">
                    <c:v>0%</c:v>
                  </c:pt>
                  <c:pt idx="7">
                    <c:v>2%</c:v>
                  </c:pt>
                  <c:pt idx="8">
                    <c:v>1%</c:v>
                  </c:pt>
                  <c:pt idx="9">
                    <c:v>1%</c:v>
                  </c:pt>
                  <c:pt idx="10">
                    <c:v>3%</c:v>
                  </c:pt>
                  <c:pt idx="11">
                    <c:v>5%</c:v>
                  </c:pt>
                  <c:pt idx="12">
                    <c:v>40%</c:v>
                  </c:pt>
                  <c:pt idx="13">
                    <c:v>1%</c:v>
                  </c:pt>
                  <c:pt idx="14">
                    <c:v>3%</c:v>
                  </c:pt>
                  <c:pt idx="15">
                    <c:v>2%</c:v>
                  </c:pt>
                  <c:pt idx="16">
                    <c:v>3%</c:v>
                  </c:pt>
                  <c:pt idx="17">
                    <c:v>6%</c:v>
                  </c:pt>
                </c15:dlblRangeCache>
              </c15:datalabelsRange>
            </c:ext>
            <c:ext xmlns:c16="http://schemas.microsoft.com/office/drawing/2014/chart" uri="{C3380CC4-5D6E-409C-BE32-E72D297353CC}">
              <c16:uniqueId val="{00000001-B790-44EC-9D51-3DACA1954509}"/>
            </c:ext>
          </c:extLst>
        </c:ser>
        <c:dLbls>
          <c:showLegendKey val="0"/>
          <c:showVal val="0"/>
          <c:showCatName val="0"/>
          <c:showSerName val="0"/>
          <c:showPercent val="0"/>
          <c:showBubbleSize val="0"/>
        </c:dLbls>
        <c:marker val="1"/>
        <c:smooth val="0"/>
        <c:axId val="1866640575"/>
        <c:axId val="1866653055"/>
      </c:lineChart>
      <c:catAx>
        <c:axId val="186664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tr-TR"/>
          </a:p>
        </c:txPr>
        <c:crossAx val="1866653055"/>
        <c:crosses val="autoZero"/>
        <c:auto val="1"/>
        <c:lblAlgn val="ctr"/>
        <c:lblOffset val="100"/>
        <c:noMultiLvlLbl val="0"/>
      </c:catAx>
      <c:valAx>
        <c:axId val="1866653055"/>
        <c:scaling>
          <c:orientation val="minMax"/>
        </c:scaling>
        <c:delete val="1"/>
        <c:axPos val="l"/>
        <c:numFmt formatCode="#,##0" sourceLinked="1"/>
        <c:majorTickMark val="none"/>
        <c:minorTickMark val="none"/>
        <c:tickLblPos val="nextTo"/>
        <c:crossAx val="1866640575"/>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tr-TR" sz="1200" b="1" i="0" u="none" strike="noStrike" baseline="0" dirty="0" smtClean="0">
                <a:solidFill>
                  <a:schemeClr val="tx1"/>
                </a:solidFill>
                <a:effectLst/>
                <a:latin typeface="Segoe UI" panose="020B0502040204020203" pitchFamily="34" charset="0"/>
                <a:cs typeface="Segoe UI" panose="020B0502040204020203" pitchFamily="34" charset="0"/>
              </a:rPr>
              <a:t>Trabzon İlinde En Çok İhracat Yapılan 5 Sektör </a:t>
            </a:r>
            <a:endParaRPr lang="tr-TR" sz="1200" b="1" dirty="0">
              <a:solidFill>
                <a:schemeClr val="tx1"/>
              </a:solidFill>
              <a:latin typeface="Segoe UI" panose="020B0502040204020203" pitchFamily="34" charset="0"/>
              <a:cs typeface="Segoe UI" panose="020B0502040204020203" pitchFamily="34"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tr-TR"/>
        </a:p>
      </c:txPr>
    </c:title>
    <c:autoTitleDeleted val="0"/>
    <c:plotArea>
      <c:layout>
        <c:manualLayout>
          <c:layoutTarget val="inner"/>
          <c:xMode val="edge"/>
          <c:yMode val="edge"/>
          <c:x val="8.948545861297539E-3"/>
          <c:y val="0.16422907488986785"/>
          <c:w val="0.95078299776286357"/>
          <c:h val="0.16722651959253992"/>
        </c:manualLayout>
      </c:layout>
      <c:barChart>
        <c:barDir val="bar"/>
        <c:grouping val="percentStacked"/>
        <c:varyColors val="0"/>
        <c:ser>
          <c:idx val="0"/>
          <c:order val="0"/>
          <c:tx>
            <c:strRef>
              <c:f>Sayfa1!$B$1</c:f>
              <c:strCache>
                <c:ptCount val="1"/>
                <c:pt idx="0">
                  <c:v>Yenilen  ve Sert Kabuklu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Sayfa1!$B$2</c:f>
              <c:numCache>
                <c:formatCode>0.0%</c:formatCode>
                <c:ptCount val="1"/>
                <c:pt idx="0">
                  <c:v>0.57999999999999996</c:v>
                </c:pt>
              </c:numCache>
            </c:numRef>
          </c:val>
          <c:extLst>
            <c:ext xmlns:c16="http://schemas.microsoft.com/office/drawing/2014/chart" uri="{C3380CC4-5D6E-409C-BE32-E72D297353CC}">
              <c16:uniqueId val="{00000000-79C8-4334-A0E5-B5062169F755}"/>
            </c:ext>
          </c:extLst>
        </c:ser>
        <c:ser>
          <c:idx val="1"/>
          <c:order val="1"/>
          <c:tx>
            <c:strRef>
              <c:f>Sayfa1!$C$1</c:f>
              <c:strCache>
                <c:ptCount val="1"/>
                <c:pt idx="0">
                  <c:v>Sebzeler Meyveler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Sayfa1!$C$2</c:f>
              <c:numCache>
                <c:formatCode>0.0%</c:formatCode>
                <c:ptCount val="1"/>
                <c:pt idx="0">
                  <c:v>0.12</c:v>
                </c:pt>
              </c:numCache>
            </c:numRef>
          </c:val>
          <c:extLst>
            <c:ext xmlns:c16="http://schemas.microsoft.com/office/drawing/2014/chart" uri="{C3380CC4-5D6E-409C-BE32-E72D297353CC}">
              <c16:uniqueId val="{00000001-79C8-4334-A0E5-B5062169F755}"/>
            </c:ext>
          </c:extLst>
        </c:ser>
        <c:ser>
          <c:idx val="2"/>
          <c:order val="2"/>
          <c:tx>
            <c:strRef>
              <c:f>Sayfa1!$D$1</c:f>
              <c:strCache>
                <c:ptCount val="1"/>
                <c:pt idx="0">
                  <c:v>Balıklar Kabuklu Hayvanlar</c:v>
                </c:pt>
              </c:strCache>
            </c:strRef>
          </c:tx>
          <c:spPr>
            <a:solidFill>
              <a:schemeClr val="accent3"/>
            </a:solidFill>
            <a:ln>
              <a:noFill/>
            </a:ln>
            <a:effectLst/>
          </c:spPr>
          <c:invertIfNegative val="0"/>
          <c:dLbls>
            <c:dLbl>
              <c:idx val="0"/>
              <c:layout>
                <c:manualLayout>
                  <c:x val="2.2371364653243847E-3"/>
                  <c:y val="5.286343612334796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F8-4CA1-AD35-D04659F43D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Sayfa1!$D$2</c:f>
              <c:numCache>
                <c:formatCode>0.0%</c:formatCode>
                <c:ptCount val="1"/>
                <c:pt idx="0">
                  <c:v>0.11</c:v>
                </c:pt>
              </c:numCache>
            </c:numRef>
          </c:val>
          <c:extLst>
            <c:ext xmlns:c16="http://schemas.microsoft.com/office/drawing/2014/chart" uri="{C3380CC4-5D6E-409C-BE32-E72D297353CC}">
              <c16:uniqueId val="{00000002-79C8-4334-A0E5-B5062169F755}"/>
            </c:ext>
          </c:extLst>
        </c:ser>
        <c:ser>
          <c:idx val="3"/>
          <c:order val="3"/>
          <c:tx>
            <c:strRef>
              <c:f>Sayfa1!$E$1</c:f>
              <c:strCache>
                <c:ptCount val="1"/>
                <c:pt idx="0">
                  <c:v>Hayvansal bitkisel Yağlar</c:v>
                </c:pt>
              </c:strCache>
            </c:strRef>
          </c:tx>
          <c:spPr>
            <a:solidFill>
              <a:schemeClr val="accent4"/>
            </a:solidFill>
            <a:ln>
              <a:noFill/>
            </a:ln>
            <a:effectLst/>
          </c:spPr>
          <c:invertIfNegative val="0"/>
          <c:dLbls>
            <c:dLbl>
              <c:idx val="0"/>
              <c:layout>
                <c:manualLayout>
                  <c:x val="2.237224541563177E-3"/>
                  <c:y val="-8.810572687224672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extLst>
                <c:ext xmlns:c15="http://schemas.microsoft.com/office/drawing/2012/chart" uri="{CE6537A1-D6FC-4f65-9D91-7224C49458BB}">
                  <c15:layout>
                    <c:manualLayout>
                      <c:w val="6.6375838926174491E-2"/>
                      <c:h val="0.18566813509544788"/>
                    </c:manualLayout>
                  </c15:layout>
                </c:ext>
                <c:ext xmlns:c16="http://schemas.microsoft.com/office/drawing/2014/chart" uri="{C3380CC4-5D6E-409C-BE32-E72D297353CC}">
                  <c16:uniqueId val="{00000001-D6F8-4CA1-AD35-D04659F43DE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Kategori 1</c:v>
                </c:pt>
              </c:strCache>
            </c:strRef>
          </c:cat>
          <c:val>
            <c:numRef>
              <c:f>Sayfa1!$E$2</c:f>
              <c:numCache>
                <c:formatCode>0.0%</c:formatCode>
                <c:ptCount val="1"/>
                <c:pt idx="0">
                  <c:v>0.03</c:v>
                </c:pt>
              </c:numCache>
            </c:numRef>
          </c:val>
          <c:extLst>
            <c:ext xmlns:c16="http://schemas.microsoft.com/office/drawing/2014/chart" uri="{C3380CC4-5D6E-409C-BE32-E72D297353CC}">
              <c16:uniqueId val="{00000003-79C8-4334-A0E5-B5062169F755}"/>
            </c:ext>
          </c:extLst>
        </c:ser>
        <c:ser>
          <c:idx val="4"/>
          <c:order val="4"/>
          <c:tx>
            <c:strRef>
              <c:f>Sayfa1!$F$1</c:f>
              <c:strCache>
                <c:ptCount val="1"/>
                <c:pt idx="0">
                  <c:v>Silahlar Ve Mühimmat</c:v>
                </c:pt>
              </c:strCache>
            </c:strRef>
          </c:tx>
          <c:spPr>
            <a:solidFill>
              <a:schemeClr val="accent5"/>
            </a:solidFill>
            <a:ln>
              <a:noFill/>
            </a:ln>
            <a:effectLst/>
          </c:spPr>
          <c:invertIfNegative val="0"/>
          <c:dLbls>
            <c:dLbl>
              <c:idx val="0"/>
              <c:layout>
                <c:manualLayout>
                  <c:x val="1.3422818791946308E-2"/>
                  <c:y val="0.1350954478707782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9C8-4334-A0E5-B5062169F75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Sayfa1!$F$2</c:f>
              <c:numCache>
                <c:formatCode>0.0%</c:formatCode>
                <c:ptCount val="1"/>
                <c:pt idx="0">
                  <c:v>0.03</c:v>
                </c:pt>
              </c:numCache>
            </c:numRef>
          </c:val>
          <c:extLst>
            <c:ext xmlns:c16="http://schemas.microsoft.com/office/drawing/2014/chart" uri="{C3380CC4-5D6E-409C-BE32-E72D297353CC}">
              <c16:uniqueId val="{00000004-79C8-4334-A0E5-B5062169F755}"/>
            </c:ext>
          </c:extLst>
        </c:ser>
        <c:dLbls>
          <c:dLblPos val="ctr"/>
          <c:showLegendKey val="0"/>
          <c:showVal val="1"/>
          <c:showCatName val="0"/>
          <c:showSerName val="0"/>
          <c:showPercent val="0"/>
          <c:showBubbleSize val="0"/>
        </c:dLbls>
        <c:gapWidth val="150"/>
        <c:overlap val="100"/>
        <c:axId val="514419664"/>
        <c:axId val="514422160"/>
      </c:barChart>
      <c:catAx>
        <c:axId val="514419664"/>
        <c:scaling>
          <c:orientation val="minMax"/>
        </c:scaling>
        <c:delete val="1"/>
        <c:axPos val="l"/>
        <c:numFmt formatCode="General" sourceLinked="1"/>
        <c:majorTickMark val="none"/>
        <c:minorTickMark val="none"/>
        <c:tickLblPos val="nextTo"/>
        <c:crossAx val="514422160"/>
        <c:crosses val="autoZero"/>
        <c:auto val="1"/>
        <c:lblAlgn val="ctr"/>
        <c:lblOffset val="100"/>
        <c:noMultiLvlLbl val="0"/>
      </c:catAx>
      <c:valAx>
        <c:axId val="514422160"/>
        <c:scaling>
          <c:orientation val="minMax"/>
        </c:scaling>
        <c:delete val="1"/>
        <c:axPos val="b"/>
        <c:numFmt formatCode="0%" sourceLinked="1"/>
        <c:majorTickMark val="none"/>
        <c:minorTickMark val="none"/>
        <c:tickLblPos val="nextTo"/>
        <c:crossAx val="514419664"/>
        <c:crosses val="autoZero"/>
        <c:crossBetween val="between"/>
      </c:valAx>
      <c:spPr>
        <a:noFill/>
        <a:ln>
          <a:noFill/>
        </a:ln>
        <a:effectLst/>
      </c:spPr>
    </c:plotArea>
    <c:legend>
      <c:legendPos val="b"/>
      <c:layout>
        <c:manualLayout>
          <c:xMode val="edge"/>
          <c:yMode val="edge"/>
          <c:x val="0"/>
          <c:y val="0.49932473758332424"/>
          <c:w val="1"/>
          <c:h val="0.239190737559744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Segoe UI" panose="020B0502040204020203" pitchFamily="34" charset="0"/>
                <a:ea typeface="+mn-ea"/>
                <a:cs typeface="Segoe UI" panose="020B0502040204020203" pitchFamily="34" charset="0"/>
              </a:defRPr>
            </a:pPr>
            <a:r>
              <a:rPr lang="tr-TR" sz="1200" b="1" i="0" baseline="0" dirty="0" smtClean="0">
                <a:solidFill>
                  <a:schemeClr val="tx1"/>
                </a:solidFill>
                <a:effectLst/>
                <a:latin typeface="Segoe UI" panose="020B0502040204020203" pitchFamily="34" charset="0"/>
                <a:cs typeface="Segoe UI" panose="020B0502040204020203" pitchFamily="34" charset="0"/>
              </a:rPr>
              <a:t>Trabzon’dan en çok İthalatın gerçekleştiği 5 Ülkenin İthalatları ve İl İthalatındaki Payları</a:t>
            </a:r>
            <a:endParaRPr lang="tr-TR" sz="1200" dirty="0">
              <a:solidFill>
                <a:schemeClr val="tx1"/>
              </a:solidFill>
              <a:effectLst/>
              <a:latin typeface="Segoe UI" panose="020B0502040204020203" pitchFamily="34" charset="0"/>
              <a:cs typeface="Segoe UI" panose="020B0502040204020203" pitchFamily="34"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tr-TR"/>
        </a:p>
      </c:txPr>
    </c:title>
    <c:autoTitleDeleted val="0"/>
    <c:plotArea>
      <c:layout>
        <c:manualLayout>
          <c:layoutTarget val="inner"/>
          <c:xMode val="edge"/>
          <c:yMode val="edge"/>
          <c:x val="2.4471635150166853E-2"/>
          <c:y val="0.24035242290748898"/>
          <c:w val="0.95105672969966626"/>
          <c:h val="0.51194884780371619"/>
        </c:manualLayout>
      </c:layout>
      <c:barChart>
        <c:barDir val="col"/>
        <c:grouping val="percentStacked"/>
        <c:varyColors val="0"/>
        <c:ser>
          <c:idx val="0"/>
          <c:order val="0"/>
          <c:tx>
            <c:strRef>
              <c:f>Sayfa1!$A$2</c:f>
              <c:strCache>
                <c:ptCount val="1"/>
                <c:pt idx="0">
                  <c:v>Rusya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İthalat ($)</c:v>
                </c:pt>
                <c:pt idx="1">
                  <c:v>Pay</c:v>
                </c:pt>
              </c:strCache>
            </c:strRef>
          </c:cat>
          <c:val>
            <c:numRef>
              <c:f>Sayfa1!$B$2:$C$2</c:f>
              <c:numCache>
                <c:formatCode>0.0%</c:formatCode>
                <c:ptCount val="2"/>
                <c:pt idx="0" formatCode="#,##0">
                  <c:v>35732</c:v>
                </c:pt>
                <c:pt idx="1">
                  <c:v>0.26</c:v>
                </c:pt>
              </c:numCache>
            </c:numRef>
          </c:val>
          <c:extLst>
            <c:ext xmlns:c16="http://schemas.microsoft.com/office/drawing/2014/chart" uri="{C3380CC4-5D6E-409C-BE32-E72D297353CC}">
              <c16:uniqueId val="{00000000-2784-4E9A-8834-FB70635FFE1A}"/>
            </c:ext>
          </c:extLst>
        </c:ser>
        <c:ser>
          <c:idx val="1"/>
          <c:order val="1"/>
          <c:tx>
            <c:strRef>
              <c:f>Sayfa1!$A$3</c:f>
              <c:strCache>
                <c:ptCount val="1"/>
                <c:pt idx="0">
                  <c:v>Gürcistan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İthalat ($)</c:v>
                </c:pt>
                <c:pt idx="1">
                  <c:v>Pay</c:v>
                </c:pt>
              </c:strCache>
            </c:strRef>
          </c:cat>
          <c:val>
            <c:numRef>
              <c:f>Sayfa1!$B$3:$C$3</c:f>
              <c:numCache>
                <c:formatCode>0.0%</c:formatCode>
                <c:ptCount val="2"/>
                <c:pt idx="0" formatCode="#,##0">
                  <c:v>32451</c:v>
                </c:pt>
                <c:pt idx="1">
                  <c:v>0.23</c:v>
                </c:pt>
              </c:numCache>
            </c:numRef>
          </c:val>
          <c:extLst>
            <c:ext xmlns:c16="http://schemas.microsoft.com/office/drawing/2014/chart" uri="{C3380CC4-5D6E-409C-BE32-E72D297353CC}">
              <c16:uniqueId val="{00000001-2784-4E9A-8834-FB70635FFE1A}"/>
            </c:ext>
          </c:extLst>
        </c:ser>
        <c:ser>
          <c:idx val="2"/>
          <c:order val="2"/>
          <c:tx>
            <c:strRef>
              <c:f>Sayfa1!$A$4</c:f>
              <c:strCache>
                <c:ptCount val="1"/>
                <c:pt idx="0">
                  <c:v>Almanya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İthalat ($)</c:v>
                </c:pt>
                <c:pt idx="1">
                  <c:v>Pay</c:v>
                </c:pt>
              </c:strCache>
            </c:strRef>
          </c:cat>
          <c:val>
            <c:numRef>
              <c:f>Sayfa1!$B$4:$C$4</c:f>
              <c:numCache>
                <c:formatCode>0.0%</c:formatCode>
                <c:ptCount val="2"/>
                <c:pt idx="0" formatCode="#,##0">
                  <c:v>12967</c:v>
                </c:pt>
                <c:pt idx="1">
                  <c:v>0.09</c:v>
                </c:pt>
              </c:numCache>
            </c:numRef>
          </c:val>
          <c:extLst>
            <c:ext xmlns:c16="http://schemas.microsoft.com/office/drawing/2014/chart" uri="{C3380CC4-5D6E-409C-BE32-E72D297353CC}">
              <c16:uniqueId val="{00000002-2784-4E9A-8834-FB70635FFE1A}"/>
            </c:ext>
          </c:extLst>
        </c:ser>
        <c:ser>
          <c:idx val="3"/>
          <c:order val="3"/>
          <c:tx>
            <c:strRef>
              <c:f>Sayfa1!$A$5</c:f>
              <c:strCache>
                <c:ptCount val="1"/>
                <c:pt idx="0">
                  <c:v>Çin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İthalat ($)</c:v>
                </c:pt>
                <c:pt idx="1">
                  <c:v>Pay</c:v>
                </c:pt>
              </c:strCache>
            </c:strRef>
          </c:cat>
          <c:val>
            <c:numRef>
              <c:f>Sayfa1!$B$5:$C$5</c:f>
              <c:numCache>
                <c:formatCode>0.0%</c:formatCode>
                <c:ptCount val="2"/>
                <c:pt idx="0" formatCode="#,##0">
                  <c:v>11884</c:v>
                </c:pt>
                <c:pt idx="1">
                  <c:v>0.09</c:v>
                </c:pt>
              </c:numCache>
            </c:numRef>
          </c:val>
          <c:extLst>
            <c:ext xmlns:c16="http://schemas.microsoft.com/office/drawing/2014/chart" uri="{C3380CC4-5D6E-409C-BE32-E72D297353CC}">
              <c16:uniqueId val="{00000003-2784-4E9A-8834-FB70635FFE1A}"/>
            </c:ext>
          </c:extLst>
        </c:ser>
        <c:ser>
          <c:idx val="4"/>
          <c:order val="4"/>
          <c:tx>
            <c:strRef>
              <c:f>Sayfa1!$A$6</c:f>
              <c:strCache>
                <c:ptCount val="1"/>
                <c:pt idx="0">
                  <c:v>İtalya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İthalat ($)</c:v>
                </c:pt>
                <c:pt idx="1">
                  <c:v>Pay</c:v>
                </c:pt>
              </c:strCache>
            </c:strRef>
          </c:cat>
          <c:val>
            <c:numRef>
              <c:f>Sayfa1!$B$6:$C$6</c:f>
              <c:numCache>
                <c:formatCode>0.0%</c:formatCode>
                <c:ptCount val="2"/>
                <c:pt idx="0" formatCode="#,##0">
                  <c:v>6285</c:v>
                </c:pt>
                <c:pt idx="1">
                  <c:v>0.05</c:v>
                </c:pt>
              </c:numCache>
            </c:numRef>
          </c:val>
          <c:extLst>
            <c:ext xmlns:c16="http://schemas.microsoft.com/office/drawing/2014/chart" uri="{C3380CC4-5D6E-409C-BE32-E72D297353CC}">
              <c16:uniqueId val="{00000004-2784-4E9A-8834-FB70635FFE1A}"/>
            </c:ext>
          </c:extLst>
        </c:ser>
        <c:dLbls>
          <c:dLblPos val="ctr"/>
          <c:showLegendKey val="0"/>
          <c:showVal val="1"/>
          <c:showCatName val="0"/>
          <c:showSerName val="0"/>
          <c:showPercent val="0"/>
          <c:showBubbleSize val="0"/>
        </c:dLbls>
        <c:gapWidth val="100"/>
        <c:overlap val="100"/>
        <c:axId val="514402192"/>
        <c:axId val="514402608"/>
      </c:barChart>
      <c:catAx>
        <c:axId val="514402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14402608"/>
        <c:crosses val="autoZero"/>
        <c:auto val="1"/>
        <c:lblAlgn val="ctr"/>
        <c:lblOffset val="100"/>
        <c:noMultiLvlLbl val="0"/>
      </c:catAx>
      <c:valAx>
        <c:axId val="514402608"/>
        <c:scaling>
          <c:orientation val="minMax"/>
        </c:scaling>
        <c:delete val="1"/>
        <c:axPos val="l"/>
        <c:numFmt formatCode="0%" sourceLinked="1"/>
        <c:majorTickMark val="out"/>
        <c:minorTickMark val="none"/>
        <c:tickLblPos val="nextTo"/>
        <c:crossAx val="514402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tr-TR" sz="1200" b="1" i="0" u="none" strike="noStrike" baseline="0" dirty="0" smtClean="0">
                <a:solidFill>
                  <a:schemeClr val="tx1"/>
                </a:solidFill>
                <a:effectLst/>
                <a:latin typeface="Segoe UI" panose="020B0502040204020203" pitchFamily="34" charset="0"/>
                <a:cs typeface="Segoe UI" panose="020B0502040204020203" pitchFamily="34" charset="0"/>
              </a:rPr>
              <a:t>Trabzon İlinde En Çok İthalat Yapılan 5 Sektör </a:t>
            </a:r>
            <a:endParaRPr lang="tr-TR" sz="1200" b="1" dirty="0">
              <a:solidFill>
                <a:schemeClr val="tx1"/>
              </a:solidFill>
              <a:latin typeface="Segoe UI" panose="020B0502040204020203" pitchFamily="34" charset="0"/>
              <a:cs typeface="Segoe UI" panose="020B0502040204020203" pitchFamily="34"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tr-TR"/>
        </a:p>
      </c:txPr>
    </c:title>
    <c:autoTitleDeleted val="0"/>
    <c:plotArea>
      <c:layout>
        <c:manualLayout>
          <c:layoutTarget val="inner"/>
          <c:xMode val="edge"/>
          <c:yMode val="edge"/>
          <c:x val="3.5794183445190156E-2"/>
          <c:y val="0.22035122916952066"/>
          <c:w val="0.95078299776286357"/>
          <c:h val="0.16722651959253992"/>
        </c:manualLayout>
      </c:layout>
      <c:barChart>
        <c:barDir val="bar"/>
        <c:grouping val="percentStacked"/>
        <c:varyColors val="0"/>
        <c:ser>
          <c:idx val="0"/>
          <c:order val="0"/>
          <c:tx>
            <c:strRef>
              <c:f>Sayfa1!$B$1</c:f>
              <c:strCache>
                <c:ptCount val="1"/>
                <c:pt idx="0">
                  <c:v>Mineral Yakıtlar ve Yağlar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Sayfa1!$B$2</c:f>
              <c:numCache>
                <c:formatCode>0.0%</c:formatCode>
                <c:ptCount val="1"/>
                <c:pt idx="0">
                  <c:v>0.24</c:v>
                </c:pt>
              </c:numCache>
            </c:numRef>
          </c:val>
          <c:extLst>
            <c:ext xmlns:c16="http://schemas.microsoft.com/office/drawing/2014/chart" uri="{C3380CC4-5D6E-409C-BE32-E72D297353CC}">
              <c16:uniqueId val="{00000000-467D-4C9E-951A-607CDC46EC30}"/>
            </c:ext>
          </c:extLst>
        </c:ser>
        <c:ser>
          <c:idx val="1"/>
          <c:order val="1"/>
          <c:tx>
            <c:strRef>
              <c:f>Sayfa1!$C$1</c:f>
              <c:strCache>
                <c:ptCount val="1"/>
                <c:pt idx="0">
                  <c:v>Kazanlar Makinalar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Sayfa1!$C$2</c:f>
              <c:numCache>
                <c:formatCode>0.0%</c:formatCode>
                <c:ptCount val="1"/>
                <c:pt idx="0">
                  <c:v>0.14000000000000001</c:v>
                </c:pt>
              </c:numCache>
            </c:numRef>
          </c:val>
          <c:extLst>
            <c:ext xmlns:c16="http://schemas.microsoft.com/office/drawing/2014/chart" uri="{C3380CC4-5D6E-409C-BE32-E72D297353CC}">
              <c16:uniqueId val="{00000001-467D-4C9E-951A-607CDC46EC30}"/>
            </c:ext>
          </c:extLst>
        </c:ser>
        <c:ser>
          <c:idx val="2"/>
          <c:order val="2"/>
          <c:tx>
            <c:strRef>
              <c:f>Sayfa1!$D$1</c:f>
              <c:strCache>
                <c:ptCount val="1"/>
                <c:pt idx="0">
                  <c:v>Gıda san Kalıntılar</c:v>
                </c:pt>
              </c:strCache>
            </c:strRef>
          </c:tx>
          <c:spPr>
            <a:solidFill>
              <a:schemeClr val="accent3"/>
            </a:solidFill>
            <a:ln>
              <a:noFill/>
            </a:ln>
            <a:effectLst/>
          </c:spPr>
          <c:invertIfNegative val="0"/>
          <c:dLbls>
            <c:dLbl>
              <c:idx val="0"/>
              <c:layout>
                <c:manualLayout>
                  <c:x val="2.2371364653243847E-3"/>
                  <c:y val="5.2863436123347964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67D-4C9E-951A-607CDC46EC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Sayfa1!$D$2</c:f>
              <c:numCache>
                <c:formatCode>0.0%</c:formatCode>
                <c:ptCount val="1"/>
                <c:pt idx="0">
                  <c:v>0.13</c:v>
                </c:pt>
              </c:numCache>
            </c:numRef>
          </c:val>
          <c:extLst>
            <c:ext xmlns:c16="http://schemas.microsoft.com/office/drawing/2014/chart" uri="{C3380CC4-5D6E-409C-BE32-E72D297353CC}">
              <c16:uniqueId val="{00000003-467D-4C9E-951A-607CDC46EC30}"/>
            </c:ext>
          </c:extLst>
        </c:ser>
        <c:ser>
          <c:idx val="3"/>
          <c:order val="3"/>
          <c:tx>
            <c:strRef>
              <c:f>Sayfa1!$E$1</c:f>
              <c:strCache>
                <c:ptCount val="1"/>
                <c:pt idx="0">
                  <c:v>Hayvansal ve Bitkisel Yağlar</c:v>
                </c:pt>
              </c:strCache>
            </c:strRef>
          </c:tx>
          <c:spPr>
            <a:solidFill>
              <a:schemeClr val="accent4"/>
            </a:solidFill>
            <a:ln>
              <a:noFill/>
            </a:ln>
            <a:effectLst/>
          </c:spPr>
          <c:invertIfNegative val="0"/>
          <c:dLbls>
            <c:dLbl>
              <c:idx val="0"/>
              <c:layout>
                <c:manualLayout>
                  <c:x val="2.237224541563177E-3"/>
                  <c:y val="-8.8105726872246728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extLst>
                <c:ext xmlns:c15="http://schemas.microsoft.com/office/drawing/2012/chart" uri="{CE6537A1-D6FC-4f65-9D91-7224C49458BB}">
                  <c15:layout>
                    <c:manualLayout>
                      <c:w val="6.6375838926174491E-2"/>
                      <c:h val="0.18566813509544788"/>
                    </c:manualLayout>
                  </c15:layout>
                </c:ext>
                <c:ext xmlns:c16="http://schemas.microsoft.com/office/drawing/2014/chart" uri="{C3380CC4-5D6E-409C-BE32-E72D297353CC}">
                  <c16:uniqueId val="{00000004-467D-4C9E-951A-607CDC46EC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Sayfa1!$A$2</c:f>
              <c:strCache>
                <c:ptCount val="1"/>
                <c:pt idx="0">
                  <c:v>Kategori 1</c:v>
                </c:pt>
              </c:strCache>
            </c:strRef>
          </c:cat>
          <c:val>
            <c:numRef>
              <c:f>Sayfa1!$E$2</c:f>
              <c:numCache>
                <c:formatCode>0.0%</c:formatCode>
                <c:ptCount val="1"/>
                <c:pt idx="0">
                  <c:v>0.1</c:v>
                </c:pt>
              </c:numCache>
            </c:numRef>
          </c:val>
          <c:extLst>
            <c:ext xmlns:c16="http://schemas.microsoft.com/office/drawing/2014/chart" uri="{C3380CC4-5D6E-409C-BE32-E72D297353CC}">
              <c16:uniqueId val="{00000005-467D-4C9E-951A-607CDC46EC30}"/>
            </c:ext>
          </c:extLst>
        </c:ser>
        <c:ser>
          <c:idx val="4"/>
          <c:order val="4"/>
          <c:tx>
            <c:strRef>
              <c:f>Sayfa1!$F$1</c:f>
              <c:strCache>
                <c:ptCount val="1"/>
                <c:pt idx="0">
                  <c:v>Demir Çelik</c:v>
                </c:pt>
              </c:strCache>
            </c:strRef>
          </c:tx>
          <c:spPr>
            <a:solidFill>
              <a:schemeClr val="accent5"/>
            </a:solidFill>
            <a:ln>
              <a:noFill/>
            </a:ln>
            <a:effectLst/>
          </c:spPr>
          <c:invertIfNegative val="0"/>
          <c:dLbls>
            <c:dLbl>
              <c:idx val="0"/>
              <c:layout>
                <c:manualLayout>
                  <c:x val="1.3422818791946308E-2"/>
                  <c:y val="0.13509544787077821"/>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67D-4C9E-951A-607CDC46EC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c:f>
              <c:strCache>
                <c:ptCount val="1"/>
                <c:pt idx="0">
                  <c:v>Kategori 1</c:v>
                </c:pt>
              </c:strCache>
            </c:strRef>
          </c:cat>
          <c:val>
            <c:numRef>
              <c:f>Sayfa1!$F$2</c:f>
              <c:numCache>
                <c:formatCode>0.0%</c:formatCode>
                <c:ptCount val="1"/>
                <c:pt idx="0">
                  <c:v>0.03</c:v>
                </c:pt>
              </c:numCache>
            </c:numRef>
          </c:val>
          <c:extLst>
            <c:ext xmlns:c16="http://schemas.microsoft.com/office/drawing/2014/chart" uri="{C3380CC4-5D6E-409C-BE32-E72D297353CC}">
              <c16:uniqueId val="{00000007-467D-4C9E-951A-607CDC46EC30}"/>
            </c:ext>
          </c:extLst>
        </c:ser>
        <c:dLbls>
          <c:dLblPos val="ctr"/>
          <c:showLegendKey val="0"/>
          <c:showVal val="1"/>
          <c:showCatName val="0"/>
          <c:showSerName val="0"/>
          <c:showPercent val="0"/>
          <c:showBubbleSize val="0"/>
        </c:dLbls>
        <c:gapWidth val="150"/>
        <c:overlap val="100"/>
        <c:axId val="514419664"/>
        <c:axId val="514422160"/>
      </c:barChart>
      <c:catAx>
        <c:axId val="514419664"/>
        <c:scaling>
          <c:orientation val="minMax"/>
        </c:scaling>
        <c:delete val="1"/>
        <c:axPos val="l"/>
        <c:numFmt formatCode="General" sourceLinked="1"/>
        <c:majorTickMark val="none"/>
        <c:minorTickMark val="none"/>
        <c:tickLblPos val="nextTo"/>
        <c:crossAx val="514422160"/>
        <c:crosses val="autoZero"/>
        <c:auto val="1"/>
        <c:lblAlgn val="ctr"/>
        <c:lblOffset val="100"/>
        <c:noMultiLvlLbl val="0"/>
      </c:catAx>
      <c:valAx>
        <c:axId val="514422160"/>
        <c:scaling>
          <c:orientation val="minMax"/>
        </c:scaling>
        <c:delete val="1"/>
        <c:axPos val="b"/>
        <c:numFmt formatCode="0%" sourceLinked="1"/>
        <c:majorTickMark val="none"/>
        <c:minorTickMark val="none"/>
        <c:tickLblPos val="nextTo"/>
        <c:crossAx val="514419664"/>
        <c:crosses val="autoZero"/>
        <c:crossBetween val="between"/>
      </c:valAx>
      <c:spPr>
        <a:noFill/>
        <a:ln>
          <a:noFill/>
        </a:ln>
        <a:effectLst/>
      </c:spPr>
    </c:plotArea>
    <c:legend>
      <c:legendPos val="b"/>
      <c:layout>
        <c:manualLayout>
          <c:xMode val="edge"/>
          <c:yMode val="edge"/>
          <c:x val="0"/>
          <c:y val="0.49932473758332424"/>
          <c:w val="1"/>
          <c:h val="0.2391907375597442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tr-TR" sz="1200" b="1" i="0" u="none" strike="noStrike" baseline="0" dirty="0" smtClean="0">
                <a:effectLst/>
                <a:latin typeface="Segoe UI" panose="020B0502040204020203" pitchFamily="34" charset="0"/>
                <a:cs typeface="Segoe UI" panose="020B0502040204020203" pitchFamily="34" charset="0"/>
              </a:rPr>
              <a:t>Trabzon İlinde İmalat Sanayi İşletmelerinin Sektörel Dağılımı </a:t>
            </a:r>
            <a:endParaRPr lang="tr-TR" sz="1200" b="1" dirty="0">
              <a:latin typeface="Segoe UI" panose="020B0502040204020203" pitchFamily="34" charset="0"/>
              <a:cs typeface="Segoe UI" panose="020B0502040204020203" pitchFamily="34" charset="0"/>
            </a:endParaRPr>
          </a:p>
        </c:rich>
      </c:tx>
      <c:layout>
        <c:manualLayout>
          <c:xMode val="edge"/>
          <c:yMode val="edge"/>
          <c:x val="0.10368948026589078"/>
          <c:y val="4.7071931285358384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tr-TR"/>
        </a:p>
      </c:txPr>
    </c:title>
    <c:autoTitleDeleted val="0"/>
    <c:plotArea>
      <c:layout>
        <c:manualLayout>
          <c:layoutTarget val="inner"/>
          <c:xMode val="edge"/>
          <c:yMode val="edge"/>
          <c:x val="8.7549595788846746E-2"/>
          <c:y val="8.9508203951929557E-2"/>
          <c:w val="0.2596703248578911"/>
          <c:h val="0.87511631307430304"/>
        </c:manualLayout>
      </c:layout>
      <c:barChart>
        <c:barDir val="col"/>
        <c:grouping val="percentStacked"/>
        <c:varyColors val="0"/>
        <c:ser>
          <c:idx val="0"/>
          <c:order val="0"/>
          <c:tx>
            <c:strRef>
              <c:f>Sayfa1!$A$2</c:f>
              <c:strCache>
                <c:ptCount val="1"/>
                <c:pt idx="0">
                  <c:v>Gıda Ürünleri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Sayfa1!$B$2</c:f>
              <c:numCache>
                <c:formatCode>0.0%</c:formatCode>
                <c:ptCount val="1"/>
                <c:pt idx="0">
                  <c:v>0.28199999999999997</c:v>
                </c:pt>
              </c:numCache>
            </c:numRef>
          </c:val>
          <c:extLst>
            <c:ext xmlns:c16="http://schemas.microsoft.com/office/drawing/2014/chart" uri="{C3380CC4-5D6E-409C-BE32-E72D297353CC}">
              <c16:uniqueId val="{00000000-1083-40E1-A614-BF886E791743}"/>
            </c:ext>
          </c:extLst>
        </c:ser>
        <c:ser>
          <c:idx val="1"/>
          <c:order val="1"/>
          <c:tx>
            <c:strRef>
              <c:f>Sayfa1!$A$3</c:f>
              <c:strCache>
                <c:ptCount val="1"/>
                <c:pt idx="0">
                  <c:v>Mobilya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Sayfa1!$B$3</c:f>
              <c:numCache>
                <c:formatCode>0.0%</c:formatCode>
                <c:ptCount val="1"/>
                <c:pt idx="0">
                  <c:v>0.11</c:v>
                </c:pt>
              </c:numCache>
            </c:numRef>
          </c:val>
          <c:extLst>
            <c:ext xmlns:c16="http://schemas.microsoft.com/office/drawing/2014/chart" uri="{C3380CC4-5D6E-409C-BE32-E72D297353CC}">
              <c16:uniqueId val="{00000003-1083-40E1-A614-BF886E791743}"/>
            </c:ext>
          </c:extLst>
        </c:ser>
        <c:ser>
          <c:idx val="2"/>
          <c:order val="2"/>
          <c:tx>
            <c:strRef>
              <c:f>Sayfa1!$A$4</c:f>
              <c:strCache>
                <c:ptCount val="1"/>
                <c:pt idx="0">
                  <c:v>Mineral ürünler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Sayfa1!$B$4</c:f>
              <c:numCache>
                <c:formatCode>0.0%</c:formatCode>
                <c:ptCount val="1"/>
                <c:pt idx="0">
                  <c:v>0.105</c:v>
                </c:pt>
              </c:numCache>
            </c:numRef>
          </c:val>
          <c:extLst>
            <c:ext xmlns:c16="http://schemas.microsoft.com/office/drawing/2014/chart" uri="{C3380CC4-5D6E-409C-BE32-E72D297353CC}">
              <c16:uniqueId val="{00000004-1083-40E1-A614-BF886E791743}"/>
            </c:ext>
          </c:extLst>
        </c:ser>
        <c:ser>
          <c:idx val="3"/>
          <c:order val="3"/>
          <c:tx>
            <c:strRef>
              <c:f>Sayfa1!$A$5</c:f>
              <c:strCache>
                <c:ptCount val="1"/>
                <c:pt idx="0">
                  <c:v>Fabrikasyon Metal ürünler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Sayfa1!$B$5</c:f>
              <c:numCache>
                <c:formatCode>0.0%</c:formatCode>
                <c:ptCount val="1"/>
                <c:pt idx="0">
                  <c:v>9.4E-2</c:v>
                </c:pt>
              </c:numCache>
            </c:numRef>
          </c:val>
          <c:extLst>
            <c:ext xmlns:c16="http://schemas.microsoft.com/office/drawing/2014/chart" uri="{C3380CC4-5D6E-409C-BE32-E72D297353CC}">
              <c16:uniqueId val="{00000005-1083-40E1-A614-BF886E791743}"/>
            </c:ext>
          </c:extLst>
        </c:ser>
        <c:ser>
          <c:idx val="4"/>
          <c:order val="4"/>
          <c:tx>
            <c:strRef>
              <c:f>Sayfa1!$A$6</c:f>
              <c:strCache>
                <c:ptCount val="1"/>
                <c:pt idx="0">
                  <c:v>Kauçuk ve plastik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Sayfa1!$B$6</c:f>
              <c:numCache>
                <c:formatCode>0.0%</c:formatCode>
                <c:ptCount val="1"/>
                <c:pt idx="0">
                  <c:v>8.7999999999999995E-2</c:v>
                </c:pt>
              </c:numCache>
            </c:numRef>
          </c:val>
          <c:extLst>
            <c:ext xmlns:c16="http://schemas.microsoft.com/office/drawing/2014/chart" uri="{C3380CC4-5D6E-409C-BE32-E72D297353CC}">
              <c16:uniqueId val="{00000006-1083-40E1-A614-BF886E791743}"/>
            </c:ext>
          </c:extLst>
        </c:ser>
        <c:ser>
          <c:idx val="5"/>
          <c:order val="5"/>
          <c:tx>
            <c:strRef>
              <c:f>Sayfa1!$A$7</c:f>
              <c:strCache>
                <c:ptCount val="1"/>
                <c:pt idx="0">
                  <c:v>Makine ve ekipmanlar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Sayfa1!$B$7</c:f>
              <c:numCache>
                <c:formatCode>0.0%</c:formatCode>
                <c:ptCount val="1"/>
                <c:pt idx="0">
                  <c:v>6.6000000000000003E-2</c:v>
                </c:pt>
              </c:numCache>
            </c:numRef>
          </c:val>
          <c:extLst>
            <c:ext xmlns:c16="http://schemas.microsoft.com/office/drawing/2014/chart" uri="{C3380CC4-5D6E-409C-BE32-E72D297353CC}">
              <c16:uniqueId val="{00000007-1083-40E1-A614-BF886E791743}"/>
            </c:ext>
          </c:extLst>
        </c:ser>
        <c:ser>
          <c:idx val="6"/>
          <c:order val="6"/>
          <c:tx>
            <c:strRef>
              <c:f>Sayfa1!$A$8</c:f>
              <c:strCache>
                <c:ptCount val="1"/>
                <c:pt idx="0">
                  <c:v>Ağaç ve mantar ürünleri</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f>
              <c:strCache>
                <c:ptCount val="1"/>
                <c:pt idx="0">
                  <c:v>Seri 1</c:v>
                </c:pt>
              </c:strCache>
            </c:strRef>
          </c:cat>
          <c:val>
            <c:numRef>
              <c:f>Sayfa1!$B$8</c:f>
              <c:numCache>
                <c:formatCode>0.0%</c:formatCode>
                <c:ptCount val="1"/>
                <c:pt idx="0">
                  <c:v>5.5E-2</c:v>
                </c:pt>
              </c:numCache>
            </c:numRef>
          </c:val>
          <c:extLst>
            <c:ext xmlns:c16="http://schemas.microsoft.com/office/drawing/2014/chart" uri="{C3380CC4-5D6E-409C-BE32-E72D297353CC}">
              <c16:uniqueId val="{00000008-1083-40E1-A614-BF886E791743}"/>
            </c:ext>
          </c:extLst>
        </c:ser>
        <c:dLbls>
          <c:showLegendKey val="0"/>
          <c:showVal val="1"/>
          <c:showCatName val="0"/>
          <c:showSerName val="0"/>
          <c:showPercent val="0"/>
          <c:showBubbleSize val="0"/>
        </c:dLbls>
        <c:gapWidth val="69"/>
        <c:overlap val="100"/>
        <c:axId val="121239887"/>
        <c:axId val="121246127"/>
      </c:barChart>
      <c:catAx>
        <c:axId val="121239887"/>
        <c:scaling>
          <c:orientation val="minMax"/>
        </c:scaling>
        <c:delete val="1"/>
        <c:axPos val="b"/>
        <c:numFmt formatCode="General" sourceLinked="1"/>
        <c:majorTickMark val="none"/>
        <c:minorTickMark val="none"/>
        <c:tickLblPos val="nextTo"/>
        <c:crossAx val="121246127"/>
        <c:crosses val="autoZero"/>
        <c:auto val="1"/>
        <c:lblAlgn val="ctr"/>
        <c:lblOffset val="100"/>
        <c:noMultiLvlLbl val="0"/>
      </c:catAx>
      <c:valAx>
        <c:axId val="1212461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1239887"/>
        <c:crosses val="autoZero"/>
        <c:crossBetween val="between"/>
        <c:majorUnit val="1"/>
      </c:valAx>
      <c:spPr>
        <a:noFill/>
        <a:ln>
          <a:noFill/>
        </a:ln>
        <a:effectLst/>
      </c:spPr>
    </c:plotArea>
    <c:legend>
      <c:legendPos val="r"/>
      <c:layout>
        <c:manualLayout>
          <c:xMode val="edge"/>
          <c:yMode val="edge"/>
          <c:x val="0.49178687539378363"/>
          <c:y val="0.11864517344987402"/>
          <c:w val="0.37888939168100039"/>
          <c:h val="0.813738777097170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tr-TR" sz="1200" b="1" dirty="0" smtClean="0">
                <a:solidFill>
                  <a:schemeClr val="tx1"/>
                </a:solidFill>
                <a:latin typeface="Segoe UI" panose="020B0502040204020203" pitchFamily="34" charset="0"/>
                <a:cs typeface="Segoe UI" panose="020B0502040204020203" pitchFamily="34" charset="0"/>
              </a:rPr>
              <a:t>Sanayi Sicil Belgeli </a:t>
            </a:r>
            <a:r>
              <a:rPr lang="en-US" sz="1200" b="1" dirty="0" smtClean="0">
                <a:solidFill>
                  <a:schemeClr val="tx1"/>
                </a:solidFill>
                <a:latin typeface="Segoe UI" panose="020B0502040204020203" pitchFamily="34" charset="0"/>
                <a:cs typeface="Segoe UI" panose="020B0502040204020203" pitchFamily="34" charset="0"/>
              </a:rPr>
              <a:t>Firma S</a:t>
            </a:r>
            <a:r>
              <a:rPr lang="tr-TR" sz="1200" b="1" dirty="0" smtClean="0">
                <a:solidFill>
                  <a:schemeClr val="tx1"/>
                </a:solidFill>
                <a:latin typeface="Segoe UI" panose="020B0502040204020203" pitchFamily="34" charset="0"/>
                <a:cs typeface="Segoe UI" panose="020B0502040204020203" pitchFamily="34" charset="0"/>
              </a:rPr>
              <a:t>ayısı</a:t>
            </a:r>
            <a:endParaRPr lang="en-US" sz="1200" b="1" dirty="0">
              <a:solidFill>
                <a:schemeClr val="tx1"/>
              </a:solidFill>
              <a:latin typeface="Segoe UI" panose="020B0502040204020203" pitchFamily="34" charset="0"/>
              <a:cs typeface="Segoe UI" panose="020B0502040204020203" pitchFamily="34"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tr-TR"/>
        </a:p>
      </c:txPr>
    </c:title>
    <c:autoTitleDeleted val="0"/>
    <c:plotArea>
      <c:layout>
        <c:manualLayout>
          <c:layoutTarget val="inner"/>
          <c:xMode val="edge"/>
          <c:yMode val="edge"/>
          <c:x val="4.1597526819214713E-2"/>
          <c:y val="9.6685697982576618E-2"/>
          <c:w val="0.93379397206221704"/>
          <c:h val="0.57748141097662675"/>
        </c:manualLayout>
      </c:layout>
      <c:barChart>
        <c:barDir val="col"/>
        <c:grouping val="clustered"/>
        <c:varyColors val="0"/>
        <c:ser>
          <c:idx val="0"/>
          <c:order val="0"/>
          <c:tx>
            <c:strRef>
              <c:f>Sayfa1!$B$1</c:f>
              <c:strCache>
                <c:ptCount val="1"/>
                <c:pt idx="0">
                  <c:v>Firma 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Sayfa1!$A$2:$A$15</c:f>
              <c:strCache>
                <c:ptCount val="14"/>
                <c:pt idx="0">
                  <c:v>Akçaabat</c:v>
                </c:pt>
                <c:pt idx="1">
                  <c:v>Araklı</c:v>
                </c:pt>
                <c:pt idx="2">
                  <c:v>Arsin</c:v>
                </c:pt>
                <c:pt idx="3">
                  <c:v>Beşikdüzü</c:v>
                </c:pt>
                <c:pt idx="4">
                  <c:v>Çarşıbaşı</c:v>
                </c:pt>
                <c:pt idx="5">
                  <c:v>Çaykara</c:v>
                </c:pt>
                <c:pt idx="6">
                  <c:v>Hayrat</c:v>
                </c:pt>
                <c:pt idx="7">
                  <c:v>Maçka</c:v>
                </c:pt>
                <c:pt idx="8">
                  <c:v>Of</c:v>
                </c:pt>
                <c:pt idx="9">
                  <c:v>Ortahisar</c:v>
                </c:pt>
                <c:pt idx="10">
                  <c:v>Sürmene</c:v>
                </c:pt>
                <c:pt idx="11">
                  <c:v>Tonya</c:v>
                </c:pt>
                <c:pt idx="12">
                  <c:v>Vakfıkebir</c:v>
                </c:pt>
                <c:pt idx="13">
                  <c:v>Yomra</c:v>
                </c:pt>
              </c:strCache>
            </c:strRef>
          </c:cat>
          <c:val>
            <c:numRef>
              <c:f>Sayfa1!$B$2:$B$15</c:f>
              <c:numCache>
                <c:formatCode>General</c:formatCode>
                <c:ptCount val="14"/>
                <c:pt idx="0">
                  <c:v>48</c:v>
                </c:pt>
                <c:pt idx="1">
                  <c:v>10</c:v>
                </c:pt>
                <c:pt idx="2">
                  <c:v>14</c:v>
                </c:pt>
                <c:pt idx="3">
                  <c:v>9</c:v>
                </c:pt>
                <c:pt idx="4">
                  <c:v>4</c:v>
                </c:pt>
                <c:pt idx="5">
                  <c:v>2</c:v>
                </c:pt>
                <c:pt idx="6">
                  <c:v>1</c:v>
                </c:pt>
                <c:pt idx="7">
                  <c:v>6</c:v>
                </c:pt>
                <c:pt idx="8">
                  <c:v>7</c:v>
                </c:pt>
                <c:pt idx="9">
                  <c:v>68</c:v>
                </c:pt>
                <c:pt idx="10">
                  <c:v>8</c:v>
                </c:pt>
                <c:pt idx="11">
                  <c:v>1</c:v>
                </c:pt>
                <c:pt idx="12">
                  <c:v>6</c:v>
                </c:pt>
                <c:pt idx="13">
                  <c:v>19</c:v>
                </c:pt>
              </c:numCache>
            </c:numRef>
          </c:val>
          <c:extLst>
            <c:ext xmlns:c16="http://schemas.microsoft.com/office/drawing/2014/chart" uri="{C3380CC4-5D6E-409C-BE32-E72D297353CC}">
              <c16:uniqueId val="{00000000-EA24-49A3-AFBF-C765CE152573}"/>
            </c:ext>
          </c:extLst>
        </c:ser>
        <c:dLbls>
          <c:showLegendKey val="0"/>
          <c:showVal val="1"/>
          <c:showCatName val="0"/>
          <c:showSerName val="0"/>
          <c:showPercent val="0"/>
          <c:showBubbleSize val="0"/>
        </c:dLbls>
        <c:gapWidth val="219"/>
        <c:axId val="152856623"/>
        <c:axId val="152845391"/>
      </c:barChart>
      <c:catAx>
        <c:axId val="15285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2845391"/>
        <c:crosses val="autoZero"/>
        <c:auto val="1"/>
        <c:lblAlgn val="ctr"/>
        <c:lblOffset val="100"/>
        <c:noMultiLvlLbl val="0"/>
      </c:catAx>
      <c:valAx>
        <c:axId val="152845391"/>
        <c:scaling>
          <c:orientation val="minMax"/>
        </c:scaling>
        <c:delete val="1"/>
        <c:axPos val="l"/>
        <c:numFmt formatCode="General" sourceLinked="1"/>
        <c:majorTickMark val="none"/>
        <c:minorTickMark val="none"/>
        <c:tickLblPos val="nextTo"/>
        <c:crossAx val="1528566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r>
              <a:rPr lang="tr-TR" sz="1200" b="1" dirty="0" smtClean="0">
                <a:solidFill>
                  <a:schemeClr val="tx1"/>
                </a:solidFill>
                <a:latin typeface="Segoe UI" panose="020B0502040204020203" pitchFamily="34" charset="0"/>
                <a:cs typeface="Segoe UI" panose="020B0502040204020203" pitchFamily="34" charset="0"/>
              </a:rPr>
              <a:t>Yıllar itibarıyla Trabzon, TR90 ve Türkiye'de Kredi/Mevduat Oranları</a:t>
            </a:r>
            <a:endParaRPr lang="tr-TR" sz="1200" b="1" dirty="0">
              <a:solidFill>
                <a:schemeClr val="tx1"/>
              </a:solidFill>
              <a:latin typeface="Segoe UI" panose="020B0502040204020203" pitchFamily="34" charset="0"/>
              <a:cs typeface="Segoe UI" panose="020B0502040204020203" pitchFamily="34" charset="0"/>
            </a:endParaRP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tr-TR"/>
        </a:p>
      </c:txPr>
    </c:title>
    <c:autoTitleDeleted val="0"/>
    <c:plotArea>
      <c:layout/>
      <c:barChart>
        <c:barDir val="col"/>
        <c:grouping val="clustered"/>
        <c:varyColors val="0"/>
        <c:ser>
          <c:idx val="0"/>
          <c:order val="0"/>
          <c:tx>
            <c:strRef>
              <c:f>Sayfa1!$A$2</c:f>
              <c:strCache>
                <c:ptCount val="1"/>
                <c:pt idx="0">
                  <c:v>Trabzon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Sayfa1!$B$1:$G$1</c:f>
              <c:strCache>
                <c:ptCount val="6"/>
                <c:pt idx="0">
                  <c:v>2019</c:v>
                </c:pt>
                <c:pt idx="1">
                  <c:v>2020</c:v>
                </c:pt>
                <c:pt idx="2">
                  <c:v>2021</c:v>
                </c:pt>
                <c:pt idx="3">
                  <c:v>2022</c:v>
                </c:pt>
                <c:pt idx="4">
                  <c:v>2023</c:v>
                </c:pt>
                <c:pt idx="5">
                  <c:v>2024</c:v>
                </c:pt>
              </c:strCache>
            </c:strRef>
          </c:cat>
          <c:val>
            <c:numRef>
              <c:f>Sayfa1!$B$2:$G$2</c:f>
              <c:numCache>
                <c:formatCode>0.0</c:formatCode>
                <c:ptCount val="6"/>
                <c:pt idx="0">
                  <c:v>95</c:v>
                </c:pt>
                <c:pt idx="1">
                  <c:v>104.6</c:v>
                </c:pt>
                <c:pt idx="2">
                  <c:v>89.8</c:v>
                </c:pt>
                <c:pt idx="3">
                  <c:v>92.1</c:v>
                </c:pt>
                <c:pt idx="4">
                  <c:v>88.7</c:v>
                </c:pt>
                <c:pt idx="5" formatCode="0.00">
                  <c:v>95.5</c:v>
                </c:pt>
              </c:numCache>
            </c:numRef>
          </c:val>
          <c:extLst>
            <c:ext xmlns:c16="http://schemas.microsoft.com/office/drawing/2014/chart" uri="{C3380CC4-5D6E-409C-BE32-E72D297353CC}">
              <c16:uniqueId val="{00000000-39A9-4EF5-8676-1AE1AD0318C3}"/>
            </c:ext>
          </c:extLst>
        </c:ser>
        <c:ser>
          <c:idx val="1"/>
          <c:order val="1"/>
          <c:tx>
            <c:strRef>
              <c:f>Sayfa1!$A$3</c:f>
              <c:strCache>
                <c:ptCount val="1"/>
                <c:pt idx="0">
                  <c:v>TR90</c:v>
                </c:pt>
              </c:strCache>
            </c:strRef>
          </c:tx>
          <c:spPr>
            <a:solidFill>
              <a:schemeClr val="accent2"/>
            </a:solidFill>
            <a:ln>
              <a:noFill/>
            </a:ln>
            <a:effectLst/>
          </c:spPr>
          <c:invertIfNegative val="0"/>
          <c:cat>
            <c:strRef>
              <c:f>Sayfa1!$B$1:$G$1</c:f>
              <c:strCache>
                <c:ptCount val="6"/>
                <c:pt idx="0">
                  <c:v>2019</c:v>
                </c:pt>
                <c:pt idx="1">
                  <c:v>2020</c:v>
                </c:pt>
                <c:pt idx="2">
                  <c:v>2021</c:v>
                </c:pt>
                <c:pt idx="3">
                  <c:v>2022</c:v>
                </c:pt>
                <c:pt idx="4">
                  <c:v>2023</c:v>
                </c:pt>
                <c:pt idx="5">
                  <c:v>2024</c:v>
                </c:pt>
              </c:strCache>
            </c:strRef>
          </c:cat>
          <c:val>
            <c:numRef>
              <c:f>Sayfa1!$B$3:$G$3</c:f>
              <c:numCache>
                <c:formatCode>0.0</c:formatCode>
                <c:ptCount val="6"/>
                <c:pt idx="0">
                  <c:v>109.8115722236798</c:v>
                </c:pt>
                <c:pt idx="1">
                  <c:v>124.5369996263009</c:v>
                </c:pt>
                <c:pt idx="2">
                  <c:v>93.276753631316666</c:v>
                </c:pt>
                <c:pt idx="3">
                  <c:v>96.496780721525298</c:v>
                </c:pt>
                <c:pt idx="4">
                  <c:v>93.6</c:v>
                </c:pt>
                <c:pt idx="5" formatCode="0.00">
                  <c:v>101.7</c:v>
                </c:pt>
              </c:numCache>
            </c:numRef>
          </c:val>
          <c:extLst>
            <c:ext xmlns:c16="http://schemas.microsoft.com/office/drawing/2014/chart" uri="{C3380CC4-5D6E-409C-BE32-E72D297353CC}">
              <c16:uniqueId val="{00000001-39A9-4EF5-8676-1AE1AD0318C3}"/>
            </c:ext>
          </c:extLst>
        </c:ser>
        <c:ser>
          <c:idx val="2"/>
          <c:order val="2"/>
          <c:tx>
            <c:strRef>
              <c:f>Sayfa1!$A$4</c:f>
              <c:strCache>
                <c:ptCount val="1"/>
                <c:pt idx="0">
                  <c:v>TÜRKİYE</c:v>
                </c:pt>
              </c:strCache>
            </c:strRef>
          </c:tx>
          <c:spPr>
            <a:solidFill>
              <a:schemeClr val="accent3"/>
            </a:solidFill>
            <a:ln>
              <a:noFill/>
            </a:ln>
            <a:effectLst/>
          </c:spPr>
          <c:invertIfNegative val="0"/>
          <c:cat>
            <c:strRef>
              <c:f>Sayfa1!$B$1:$G$1</c:f>
              <c:strCache>
                <c:ptCount val="6"/>
                <c:pt idx="0">
                  <c:v>2019</c:v>
                </c:pt>
                <c:pt idx="1">
                  <c:v>2020</c:v>
                </c:pt>
                <c:pt idx="2">
                  <c:v>2021</c:v>
                </c:pt>
                <c:pt idx="3">
                  <c:v>2022</c:v>
                </c:pt>
                <c:pt idx="4">
                  <c:v>2023</c:v>
                </c:pt>
                <c:pt idx="5">
                  <c:v>2024</c:v>
                </c:pt>
              </c:strCache>
            </c:strRef>
          </c:cat>
          <c:val>
            <c:numRef>
              <c:f>Sayfa1!$B$4:$G$4</c:f>
              <c:numCache>
                <c:formatCode>0.0</c:formatCode>
                <c:ptCount val="6"/>
                <c:pt idx="0">
                  <c:v>105.03710073376517</c:v>
                </c:pt>
                <c:pt idx="1">
                  <c:v>104.28480061302582</c:v>
                </c:pt>
                <c:pt idx="2">
                  <c:v>94.134223152670643</c:v>
                </c:pt>
                <c:pt idx="3">
                  <c:v>85.9</c:v>
                </c:pt>
                <c:pt idx="4">
                  <c:v>78.8</c:v>
                </c:pt>
                <c:pt idx="5" formatCode="0.00">
                  <c:v>85</c:v>
                </c:pt>
              </c:numCache>
            </c:numRef>
          </c:val>
          <c:extLst>
            <c:ext xmlns:c16="http://schemas.microsoft.com/office/drawing/2014/chart" uri="{C3380CC4-5D6E-409C-BE32-E72D297353CC}">
              <c16:uniqueId val="{00000002-39A9-4EF5-8676-1AE1AD0318C3}"/>
            </c:ext>
          </c:extLst>
        </c:ser>
        <c:dLbls>
          <c:showLegendKey val="0"/>
          <c:showVal val="0"/>
          <c:showCatName val="0"/>
          <c:showSerName val="0"/>
          <c:showPercent val="0"/>
          <c:showBubbleSize val="0"/>
        </c:dLbls>
        <c:gapWidth val="219"/>
        <c:overlap val="-27"/>
        <c:axId val="300642095"/>
        <c:axId val="300643759"/>
      </c:barChart>
      <c:catAx>
        <c:axId val="300642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00643759"/>
        <c:crosses val="autoZero"/>
        <c:auto val="1"/>
        <c:lblAlgn val="ctr"/>
        <c:lblOffset val="100"/>
        <c:noMultiLvlLbl val="0"/>
      </c:catAx>
      <c:valAx>
        <c:axId val="30064375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3006420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tr-TR" sz="1400" b="1" i="0" u="none" strike="noStrike" baseline="0" dirty="0" smtClean="0">
                <a:effectLst/>
              </a:rPr>
              <a:t>Trabzon İli Göç Verileri</a:t>
            </a:r>
            <a:endParaRPr lang="tr-TR"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Alınan göç</c:v>
                </c:pt>
              </c:strCache>
            </c:strRef>
          </c:tx>
          <c:spPr>
            <a:solidFill>
              <a:schemeClr val="accent1"/>
            </a:solidFill>
            <a:ln>
              <a:noFill/>
            </a:ln>
            <a:effectLst/>
          </c:spPr>
          <c:invertIfNegative val="0"/>
          <c:cat>
            <c:numRef>
              <c:f>Sayfa1!$A$2:$A$6</c:f>
              <c:numCache>
                <c:formatCode>General</c:formatCode>
                <c:ptCount val="5"/>
                <c:pt idx="0">
                  <c:v>2020</c:v>
                </c:pt>
                <c:pt idx="1">
                  <c:v>2021</c:v>
                </c:pt>
                <c:pt idx="2">
                  <c:v>2022</c:v>
                </c:pt>
                <c:pt idx="3">
                  <c:v>2023</c:v>
                </c:pt>
                <c:pt idx="4">
                  <c:v>2024</c:v>
                </c:pt>
              </c:numCache>
            </c:numRef>
          </c:cat>
          <c:val>
            <c:numRef>
              <c:f>Sayfa1!$B$2:$B$6</c:f>
              <c:numCache>
                <c:formatCode>#,##0</c:formatCode>
                <c:ptCount val="5"/>
                <c:pt idx="0">
                  <c:v>23761</c:v>
                </c:pt>
                <c:pt idx="1">
                  <c:v>29914</c:v>
                </c:pt>
                <c:pt idx="2">
                  <c:v>28168</c:v>
                </c:pt>
                <c:pt idx="3">
                  <c:v>41272</c:v>
                </c:pt>
                <c:pt idx="4">
                  <c:v>26772</c:v>
                </c:pt>
              </c:numCache>
            </c:numRef>
          </c:val>
          <c:extLst>
            <c:ext xmlns:c16="http://schemas.microsoft.com/office/drawing/2014/chart" uri="{C3380CC4-5D6E-409C-BE32-E72D297353CC}">
              <c16:uniqueId val="{00000000-A225-44BF-BC85-566FB759D48B}"/>
            </c:ext>
          </c:extLst>
        </c:ser>
        <c:ser>
          <c:idx val="1"/>
          <c:order val="1"/>
          <c:tx>
            <c:strRef>
              <c:f>Sayfa1!$C$1</c:f>
              <c:strCache>
                <c:ptCount val="1"/>
                <c:pt idx="0">
                  <c:v>Verilen göç</c:v>
                </c:pt>
              </c:strCache>
            </c:strRef>
          </c:tx>
          <c:spPr>
            <a:solidFill>
              <a:schemeClr val="accent2"/>
            </a:solidFill>
            <a:ln>
              <a:noFill/>
            </a:ln>
            <a:effectLst/>
          </c:spPr>
          <c:invertIfNegative val="0"/>
          <c:cat>
            <c:numRef>
              <c:f>Sayfa1!$A$2:$A$6</c:f>
              <c:numCache>
                <c:formatCode>General</c:formatCode>
                <c:ptCount val="5"/>
                <c:pt idx="0">
                  <c:v>2020</c:v>
                </c:pt>
                <c:pt idx="1">
                  <c:v>2021</c:v>
                </c:pt>
                <c:pt idx="2">
                  <c:v>2022</c:v>
                </c:pt>
                <c:pt idx="3">
                  <c:v>2023</c:v>
                </c:pt>
                <c:pt idx="4">
                  <c:v>2024</c:v>
                </c:pt>
              </c:numCache>
            </c:numRef>
          </c:cat>
          <c:val>
            <c:numRef>
              <c:f>Sayfa1!$C$2:$C$6</c:f>
              <c:numCache>
                <c:formatCode>#,##0</c:formatCode>
                <c:ptCount val="5"/>
                <c:pt idx="0">
                  <c:v>24506</c:v>
                </c:pt>
                <c:pt idx="1">
                  <c:v>29442</c:v>
                </c:pt>
                <c:pt idx="2">
                  <c:v>30339</c:v>
                </c:pt>
                <c:pt idx="3">
                  <c:v>35644</c:v>
                </c:pt>
                <c:pt idx="4">
                  <c:v>29887</c:v>
                </c:pt>
              </c:numCache>
            </c:numRef>
          </c:val>
          <c:extLst>
            <c:ext xmlns:c16="http://schemas.microsoft.com/office/drawing/2014/chart" uri="{C3380CC4-5D6E-409C-BE32-E72D297353CC}">
              <c16:uniqueId val="{00000001-A225-44BF-BC85-566FB759D48B}"/>
            </c:ext>
          </c:extLst>
        </c:ser>
        <c:dLbls>
          <c:showLegendKey val="0"/>
          <c:showVal val="0"/>
          <c:showCatName val="0"/>
          <c:showSerName val="0"/>
          <c:showPercent val="0"/>
          <c:showBubbleSize val="0"/>
        </c:dLbls>
        <c:gapWidth val="100"/>
        <c:axId val="1866647647"/>
        <c:axId val="1866637663"/>
      </c:barChart>
      <c:lineChart>
        <c:grouping val="standard"/>
        <c:varyColors val="0"/>
        <c:ser>
          <c:idx val="2"/>
          <c:order val="2"/>
          <c:tx>
            <c:strRef>
              <c:f>Sayfa1!$D$1</c:f>
              <c:strCache>
                <c:ptCount val="1"/>
                <c:pt idx="0">
                  <c:v>Net Göç hızı (%)</c:v>
                </c:pt>
              </c:strCache>
            </c:strRef>
          </c:tx>
          <c:spPr>
            <a:ln w="28575" cap="rnd">
              <a:solidFill>
                <a:schemeClr val="accent3"/>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Sayfa1!$A$2:$A$6</c:f>
              <c:numCache>
                <c:formatCode>General</c:formatCode>
                <c:ptCount val="5"/>
                <c:pt idx="0">
                  <c:v>2020</c:v>
                </c:pt>
                <c:pt idx="1">
                  <c:v>2021</c:v>
                </c:pt>
                <c:pt idx="2">
                  <c:v>2022</c:v>
                </c:pt>
                <c:pt idx="3">
                  <c:v>2023</c:v>
                </c:pt>
                <c:pt idx="4">
                  <c:v>2024</c:v>
                </c:pt>
              </c:numCache>
            </c:numRef>
          </c:cat>
          <c:val>
            <c:numRef>
              <c:f>Sayfa1!$D$2:$D$6</c:f>
              <c:numCache>
                <c:formatCode>0.00</c:formatCode>
                <c:ptCount val="5"/>
                <c:pt idx="0">
                  <c:v>-0.92</c:v>
                </c:pt>
                <c:pt idx="1">
                  <c:v>0.57999999999999996</c:v>
                </c:pt>
                <c:pt idx="2">
                  <c:v>-2.65</c:v>
                </c:pt>
                <c:pt idx="3">
                  <c:v>6.85</c:v>
                </c:pt>
                <c:pt idx="4" formatCode="#,##0.000">
                  <c:v>-3.78</c:v>
                </c:pt>
              </c:numCache>
            </c:numRef>
          </c:val>
          <c:smooth val="0"/>
          <c:extLst>
            <c:ext xmlns:c16="http://schemas.microsoft.com/office/drawing/2014/chart" uri="{C3380CC4-5D6E-409C-BE32-E72D297353CC}">
              <c16:uniqueId val="{00000002-A225-44BF-BC85-566FB759D48B}"/>
            </c:ext>
          </c:extLst>
        </c:ser>
        <c:dLbls>
          <c:showLegendKey val="0"/>
          <c:showVal val="0"/>
          <c:showCatName val="0"/>
          <c:showSerName val="0"/>
          <c:showPercent val="0"/>
          <c:showBubbleSize val="0"/>
        </c:dLbls>
        <c:marker val="1"/>
        <c:smooth val="0"/>
        <c:axId val="1866650975"/>
        <c:axId val="1866638495"/>
      </c:lineChart>
      <c:catAx>
        <c:axId val="1866647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866637663"/>
        <c:crosses val="autoZero"/>
        <c:auto val="1"/>
        <c:lblAlgn val="ctr"/>
        <c:lblOffset val="100"/>
        <c:noMultiLvlLbl val="0"/>
      </c:catAx>
      <c:valAx>
        <c:axId val="1866637663"/>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866647647"/>
        <c:crosses val="autoZero"/>
        <c:crossBetween val="between"/>
      </c:valAx>
      <c:valAx>
        <c:axId val="1866638495"/>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866650975"/>
        <c:crosses val="max"/>
        <c:crossBetween val="between"/>
      </c:valAx>
      <c:catAx>
        <c:axId val="1866650975"/>
        <c:scaling>
          <c:orientation val="minMax"/>
        </c:scaling>
        <c:delete val="1"/>
        <c:axPos val="b"/>
        <c:numFmt formatCode="General" sourceLinked="1"/>
        <c:majorTickMark val="out"/>
        <c:minorTickMark val="none"/>
        <c:tickLblPos val="nextTo"/>
        <c:crossAx val="1866638495"/>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tr-TR" sz="1400" b="1" i="0" u="none" strike="noStrike" baseline="0" dirty="0" smtClean="0">
                <a:effectLst/>
              </a:rPr>
              <a:t>Trabzon İl Nüfusunun Yaşlara Göre Dağılımı</a:t>
            </a:r>
            <a:endParaRPr lang="tr-TR" sz="1400" dirty="0"/>
          </a:p>
        </c:rich>
      </c:tx>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percentStacked"/>
        <c:varyColors val="0"/>
        <c:ser>
          <c:idx val="1"/>
          <c:order val="0"/>
          <c:tx>
            <c:strRef>
              <c:f>Sayfa1!$C$1</c:f>
              <c:strCache>
                <c:ptCount val="1"/>
                <c:pt idx="0">
                  <c:v>Kadın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Sayfa1!$A$2:$A$20</c:f>
              <c:strCache>
                <c:ptCount val="19"/>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Sayfa1!$C$2:$C$20</c:f>
              <c:numCache>
                <c:formatCode>General</c:formatCode>
                <c:ptCount val="19"/>
                <c:pt idx="0">
                  <c:v>19729</c:v>
                </c:pt>
                <c:pt idx="1">
                  <c:v>25905</c:v>
                </c:pt>
                <c:pt idx="2">
                  <c:v>26468</c:v>
                </c:pt>
                <c:pt idx="3">
                  <c:v>27678</c:v>
                </c:pt>
                <c:pt idx="4">
                  <c:v>28259</c:v>
                </c:pt>
                <c:pt idx="5">
                  <c:v>27213</c:v>
                </c:pt>
                <c:pt idx="6">
                  <c:v>26678</c:v>
                </c:pt>
                <c:pt idx="7">
                  <c:v>28316</c:v>
                </c:pt>
                <c:pt idx="8">
                  <c:v>29356</c:v>
                </c:pt>
                <c:pt idx="9">
                  <c:v>26812</c:v>
                </c:pt>
                <c:pt idx="10">
                  <c:v>27501</c:v>
                </c:pt>
                <c:pt idx="11">
                  <c:v>25204</c:v>
                </c:pt>
                <c:pt idx="12">
                  <c:v>26756</c:v>
                </c:pt>
                <c:pt idx="13">
                  <c:v>22929</c:v>
                </c:pt>
                <c:pt idx="14">
                  <c:v>15866</c:v>
                </c:pt>
                <c:pt idx="15">
                  <c:v>12812</c:v>
                </c:pt>
                <c:pt idx="16">
                  <c:v>8298</c:v>
                </c:pt>
                <c:pt idx="17">
                  <c:v>4541</c:v>
                </c:pt>
                <c:pt idx="18">
                  <c:v>3822</c:v>
                </c:pt>
              </c:numCache>
            </c:numRef>
          </c:val>
          <c:extLst>
            <c:ext xmlns:c16="http://schemas.microsoft.com/office/drawing/2014/chart" uri="{C3380CC4-5D6E-409C-BE32-E72D297353CC}">
              <c16:uniqueId val="{00000001-41A9-438F-84EE-959039D84E2F}"/>
            </c:ext>
          </c:extLst>
        </c:ser>
        <c:ser>
          <c:idx val="0"/>
          <c:order val="1"/>
          <c:tx>
            <c:strRef>
              <c:f>Sayfa1!$B$1</c:f>
              <c:strCache>
                <c:ptCount val="1"/>
                <c:pt idx="0">
                  <c:v>Erkek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Sayfa1!$A$2:$A$20</c:f>
              <c:strCache>
                <c:ptCount val="19"/>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c:v>
                </c:pt>
              </c:strCache>
            </c:strRef>
          </c:cat>
          <c:val>
            <c:numRef>
              <c:f>Sayfa1!$B$2:$B$20</c:f>
              <c:numCache>
                <c:formatCode>0;0;0</c:formatCode>
                <c:ptCount val="19"/>
                <c:pt idx="0">
                  <c:v>21095</c:v>
                </c:pt>
                <c:pt idx="1">
                  <c:v>27080</c:v>
                </c:pt>
                <c:pt idx="2">
                  <c:v>27715</c:v>
                </c:pt>
                <c:pt idx="3">
                  <c:v>28484</c:v>
                </c:pt>
                <c:pt idx="4">
                  <c:v>28429</c:v>
                </c:pt>
                <c:pt idx="5">
                  <c:v>27704</c:v>
                </c:pt>
                <c:pt idx="6">
                  <c:v>27031</c:v>
                </c:pt>
                <c:pt idx="7">
                  <c:v>28630</c:v>
                </c:pt>
                <c:pt idx="8">
                  <c:v>30186</c:v>
                </c:pt>
                <c:pt idx="9">
                  <c:v>28492</c:v>
                </c:pt>
                <c:pt idx="10">
                  <c:v>27880</c:v>
                </c:pt>
                <c:pt idx="11">
                  <c:v>26265</c:v>
                </c:pt>
                <c:pt idx="12">
                  <c:v>25690</c:v>
                </c:pt>
                <c:pt idx="13">
                  <c:v>22211</c:v>
                </c:pt>
                <c:pt idx="14">
                  <c:v>14572</c:v>
                </c:pt>
                <c:pt idx="15">
                  <c:v>8784</c:v>
                </c:pt>
                <c:pt idx="16">
                  <c:v>4675</c:v>
                </c:pt>
                <c:pt idx="17">
                  <c:v>2052</c:v>
                </c:pt>
                <c:pt idx="18">
                  <c:v>1152</c:v>
                </c:pt>
              </c:numCache>
            </c:numRef>
          </c:val>
          <c:extLst>
            <c:ext xmlns:c16="http://schemas.microsoft.com/office/drawing/2014/chart" uri="{C3380CC4-5D6E-409C-BE32-E72D297353CC}">
              <c16:uniqueId val="{00000000-41A9-438F-84EE-959039D84E2F}"/>
            </c:ext>
          </c:extLst>
        </c:ser>
        <c:dLbls>
          <c:showLegendKey val="0"/>
          <c:showVal val="0"/>
          <c:showCatName val="0"/>
          <c:showSerName val="0"/>
          <c:showPercent val="0"/>
          <c:showBubbleSize val="0"/>
        </c:dLbls>
        <c:gapWidth val="196"/>
        <c:overlap val="100"/>
        <c:axId val="1866639327"/>
        <c:axId val="1866659295"/>
      </c:barChart>
      <c:catAx>
        <c:axId val="1866639327"/>
        <c:scaling>
          <c:orientation val="minMax"/>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866659295"/>
        <c:crosses val="autoZero"/>
        <c:auto val="0"/>
        <c:lblAlgn val="ctr"/>
        <c:lblOffset val="100"/>
        <c:noMultiLvlLbl val="0"/>
      </c:catAx>
      <c:valAx>
        <c:axId val="1866659295"/>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8666393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tr-TR" sz="1400" b="1" i="0" u="none" strike="noStrike" baseline="0" dirty="0" smtClean="0">
                <a:effectLst/>
              </a:rPr>
              <a:t>İş Gücü Göstergeleri, 2024</a:t>
            </a:r>
            <a:endParaRPr lang="tr-TR"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Sayfa1!$A$2</c:f>
              <c:strCache>
                <c:ptCount val="1"/>
                <c:pt idx="0">
                  <c:v>Trabzon</c:v>
                </c:pt>
              </c:strCache>
            </c:strRef>
          </c:tx>
          <c:spPr>
            <a:solidFill>
              <a:schemeClr val="accent1"/>
            </a:solidFill>
            <a:ln>
              <a:noFill/>
            </a:ln>
            <a:effectLst/>
          </c:spPr>
          <c:invertIfNegative val="0"/>
          <c:dLbls>
            <c:dLbl>
              <c:idx val="0"/>
              <c:layout/>
              <c:tx>
                <c:rich>
                  <a:bodyPr/>
                  <a:lstStyle/>
                  <a:p>
                    <a:fld id="{D5DD2A9E-2854-43A8-9339-8EE025C7F3FF}" type="VALUE">
                      <a:rPr lang="en-US" smtClean="0"/>
                      <a:pPr/>
                      <a:t>[DEĞER]</a:t>
                    </a:fld>
                    <a:endParaRPr lang="tr-T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E3EE-4CD1-9AFC-3BC36EFEE22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Sayfa1!$B$1:$D$1</c:f>
              <c:strCache>
                <c:ptCount val="3"/>
                <c:pt idx="0">
                  <c:v>İşgücüne katılım oranı
(%)</c:v>
                </c:pt>
                <c:pt idx="1">
                  <c:v>İstihdam oranı 
(%)</c:v>
                </c:pt>
                <c:pt idx="2">
                  <c:v>İşsizlik oranı
(%)</c:v>
                </c:pt>
              </c:strCache>
            </c:strRef>
          </c:cat>
          <c:val>
            <c:numRef>
              <c:f>Sayfa1!$B$2:$D$2</c:f>
              <c:numCache>
                <c:formatCode>0.0</c:formatCode>
                <c:ptCount val="3"/>
                <c:pt idx="0">
                  <c:v>56</c:v>
                </c:pt>
                <c:pt idx="1">
                  <c:v>51.1</c:v>
                </c:pt>
                <c:pt idx="2">
                  <c:v>8.6999999999999993</c:v>
                </c:pt>
              </c:numCache>
            </c:numRef>
          </c:val>
          <c:extLst>
            <c:ext xmlns:c16="http://schemas.microsoft.com/office/drawing/2014/chart" uri="{C3380CC4-5D6E-409C-BE32-E72D297353CC}">
              <c16:uniqueId val="{00000000-CA70-4C1B-99D2-10A623CF5349}"/>
            </c:ext>
          </c:extLst>
        </c:ser>
        <c:ser>
          <c:idx val="1"/>
          <c:order val="1"/>
          <c:tx>
            <c:strRef>
              <c:f>Sayfa1!$A$3</c:f>
              <c:strCache>
                <c:ptCount val="1"/>
                <c:pt idx="0">
                  <c:v>Türkiye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Sayfa1!$B$1:$D$1</c:f>
              <c:strCache>
                <c:ptCount val="3"/>
                <c:pt idx="0">
                  <c:v>İşgücüne katılım oranı
(%)</c:v>
                </c:pt>
                <c:pt idx="1">
                  <c:v>İstihdam oranı 
(%)</c:v>
                </c:pt>
                <c:pt idx="2">
                  <c:v>İşsizlik oranı
(%)</c:v>
                </c:pt>
              </c:strCache>
            </c:strRef>
          </c:cat>
          <c:val>
            <c:numRef>
              <c:f>Sayfa1!$B$3:$D$3</c:f>
              <c:numCache>
                <c:formatCode>0.0</c:formatCode>
                <c:ptCount val="3"/>
                <c:pt idx="0">
                  <c:v>54.2</c:v>
                </c:pt>
                <c:pt idx="1">
                  <c:v>49.5</c:v>
                </c:pt>
                <c:pt idx="2">
                  <c:v>8.6999999999999993</c:v>
                </c:pt>
              </c:numCache>
            </c:numRef>
          </c:val>
          <c:extLst>
            <c:ext xmlns:c16="http://schemas.microsoft.com/office/drawing/2014/chart" uri="{C3380CC4-5D6E-409C-BE32-E72D297353CC}">
              <c16:uniqueId val="{00000001-CA70-4C1B-99D2-10A623CF5349}"/>
            </c:ext>
          </c:extLst>
        </c:ser>
        <c:dLbls>
          <c:dLblPos val="outEnd"/>
          <c:showLegendKey val="0"/>
          <c:showVal val="1"/>
          <c:showCatName val="0"/>
          <c:showSerName val="0"/>
          <c:showPercent val="0"/>
          <c:showBubbleSize val="0"/>
        </c:dLbls>
        <c:gapWidth val="219"/>
        <c:overlap val="-27"/>
        <c:axId val="2068998687"/>
        <c:axId val="2068999519"/>
      </c:barChart>
      <c:catAx>
        <c:axId val="2068998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68999519"/>
        <c:crosses val="autoZero"/>
        <c:auto val="1"/>
        <c:lblAlgn val="ctr"/>
        <c:lblOffset val="100"/>
        <c:noMultiLvlLbl val="0"/>
      </c:catAx>
      <c:valAx>
        <c:axId val="2068999519"/>
        <c:scaling>
          <c:orientation val="minMax"/>
        </c:scaling>
        <c:delete val="1"/>
        <c:axPos val="l"/>
        <c:numFmt formatCode="0.0" sourceLinked="1"/>
        <c:majorTickMark val="none"/>
        <c:minorTickMark val="none"/>
        <c:tickLblPos val="nextTo"/>
        <c:crossAx val="20689986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tr-TR" sz="1400" b="1" i="0" u="none" strike="noStrike" baseline="0" smtClean="0">
                <a:effectLst/>
              </a:rPr>
              <a:t>Kapasite Raporu Almış Firmaların Çalışanlarının Statülerine Göre Dağılımı</a:t>
            </a:r>
            <a:endParaRPr lang="en-US"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Sayfa1!$B$1</c:f>
              <c:strCache>
                <c:ptCount val="1"/>
                <c:pt idx="0">
                  <c:v>Sütun3</c:v>
                </c:pt>
              </c:strCache>
            </c:strRef>
          </c:tx>
          <c:spPr>
            <a:solidFill>
              <a:schemeClr val="accent1"/>
            </a:solidFill>
            <a:ln>
              <a:noFill/>
            </a:ln>
            <a:effectLst/>
          </c:spPr>
          <c:invertIfNegative val="0"/>
          <c:dPt>
            <c:idx val="0"/>
            <c:invertIfNegative val="0"/>
            <c:bubble3D val="0"/>
            <c:spPr>
              <a:solidFill>
                <a:srgbClr val="4ECEF2"/>
              </a:solidFill>
              <a:ln>
                <a:noFill/>
              </a:ln>
              <a:effectLst/>
            </c:spPr>
            <c:extLst>
              <c:ext xmlns:c16="http://schemas.microsoft.com/office/drawing/2014/chart" uri="{C3380CC4-5D6E-409C-BE32-E72D297353CC}">
                <c16:uniqueId val="{00000008-7C6E-4C32-8E55-7BFC2AD02F38}"/>
              </c:ext>
            </c:extLst>
          </c:dPt>
          <c:dPt>
            <c:idx val="1"/>
            <c:invertIfNegative val="0"/>
            <c:bubble3D val="0"/>
            <c:spPr>
              <a:solidFill>
                <a:srgbClr val="C00000"/>
              </a:solidFill>
              <a:ln>
                <a:noFill/>
              </a:ln>
              <a:effectLst/>
            </c:spPr>
            <c:extLst>
              <c:ext xmlns:c16="http://schemas.microsoft.com/office/drawing/2014/chart" uri="{C3380CC4-5D6E-409C-BE32-E72D297353CC}">
                <c16:uniqueId val="{00000005-EB1E-484C-9D5B-48D4ED1DD154}"/>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6-EB1E-484C-9D5B-48D4ED1DD154}"/>
              </c:ext>
            </c:extLst>
          </c:dPt>
          <c:dPt>
            <c:idx val="3"/>
            <c:invertIfNegative val="0"/>
            <c:bubble3D val="0"/>
            <c:spPr>
              <a:solidFill>
                <a:srgbClr val="ED7D31"/>
              </a:solidFill>
              <a:ln>
                <a:noFill/>
              </a:ln>
              <a:effectLst/>
            </c:spPr>
            <c:extLst>
              <c:ext xmlns:c16="http://schemas.microsoft.com/office/drawing/2014/chart" uri="{C3380CC4-5D6E-409C-BE32-E72D297353CC}">
                <c16:uniqueId val="{00000007-EB1E-484C-9D5B-48D4ED1DD154}"/>
              </c:ext>
            </c:extLst>
          </c:dPt>
          <c:dPt>
            <c:idx val="4"/>
            <c:invertIfNegative val="0"/>
            <c:bubble3D val="0"/>
            <c:spPr>
              <a:solidFill>
                <a:srgbClr val="5B9BD5"/>
              </a:solidFill>
              <a:ln>
                <a:noFill/>
              </a:ln>
              <a:effectLst/>
            </c:spPr>
            <c:extLst>
              <c:ext xmlns:c16="http://schemas.microsoft.com/office/drawing/2014/chart" uri="{C3380CC4-5D6E-409C-BE32-E72D297353CC}">
                <c16:uniqueId val="{00000008-EB1E-484C-9D5B-48D4ED1DD15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Sayfa1!$A$2:$A$6</c:f>
              <c:strCache>
                <c:ptCount val="5"/>
                <c:pt idx="0">
                  <c:v>Mühendis</c:v>
                </c:pt>
                <c:pt idx="1">
                  <c:v>Teknisyen</c:v>
                </c:pt>
                <c:pt idx="2">
                  <c:v>Usta</c:v>
                </c:pt>
                <c:pt idx="3">
                  <c:v>İşçi</c:v>
                </c:pt>
                <c:pt idx="4">
                  <c:v>İdari</c:v>
                </c:pt>
              </c:strCache>
            </c:strRef>
          </c:cat>
          <c:val>
            <c:numRef>
              <c:f>Sayfa1!$B$2:$B$6</c:f>
              <c:numCache>
                <c:formatCode>#,##0_ ;\-#,##0\ </c:formatCode>
                <c:ptCount val="5"/>
                <c:pt idx="0">
                  <c:v>535</c:v>
                </c:pt>
                <c:pt idx="1">
                  <c:v>965</c:v>
                </c:pt>
                <c:pt idx="2">
                  <c:v>1086</c:v>
                </c:pt>
                <c:pt idx="3">
                  <c:v>11009</c:v>
                </c:pt>
                <c:pt idx="4">
                  <c:v>1528</c:v>
                </c:pt>
              </c:numCache>
            </c:numRef>
          </c:val>
          <c:extLst>
            <c:ext xmlns:c16="http://schemas.microsoft.com/office/drawing/2014/chart" uri="{C3380CC4-5D6E-409C-BE32-E72D297353CC}">
              <c16:uniqueId val="{00000000-EB1E-484C-9D5B-48D4ED1DD154}"/>
            </c:ext>
          </c:extLst>
        </c:ser>
        <c:dLbls>
          <c:dLblPos val="outEnd"/>
          <c:showLegendKey val="0"/>
          <c:showVal val="1"/>
          <c:showCatName val="0"/>
          <c:showSerName val="0"/>
          <c:showPercent val="0"/>
          <c:showBubbleSize val="0"/>
        </c:dLbls>
        <c:gapWidth val="219"/>
        <c:overlap val="-27"/>
        <c:axId val="2076820047"/>
        <c:axId val="2076807151"/>
      </c:barChart>
      <c:catAx>
        <c:axId val="207682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2076807151"/>
        <c:crosses val="autoZero"/>
        <c:auto val="1"/>
        <c:lblAlgn val="ctr"/>
        <c:lblOffset val="100"/>
        <c:noMultiLvlLbl val="0"/>
      </c:catAx>
      <c:valAx>
        <c:axId val="2076807151"/>
        <c:scaling>
          <c:orientation val="minMax"/>
        </c:scaling>
        <c:delete val="1"/>
        <c:axPos val="l"/>
        <c:numFmt formatCode="#,##0_ ;\-#,##0\ " sourceLinked="1"/>
        <c:majorTickMark val="none"/>
        <c:minorTickMark val="none"/>
        <c:tickLblPos val="nextTo"/>
        <c:crossAx val="20768200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tr-TR" sz="1400" b="1" i="0" u="none" strike="noStrike" baseline="0" dirty="0" smtClean="0">
                <a:effectLst/>
              </a:rPr>
              <a:t>Bitirilen Eğitim Düzeyi ve Cinsiyete Göre Nüfus ( 15+Yaş )</a:t>
            </a:r>
            <a:endParaRPr lang="tr-TR"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bar"/>
        <c:grouping val="clustered"/>
        <c:varyColors val="0"/>
        <c:ser>
          <c:idx val="0"/>
          <c:order val="0"/>
          <c:tx>
            <c:strRef>
              <c:f>Sayfa1!$B$1</c:f>
              <c:strCache>
                <c:ptCount val="1"/>
                <c:pt idx="0">
                  <c:v>Erkek</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Bilinmeyen</c:v>
                </c:pt>
                <c:pt idx="1">
                  <c:v>Doktora</c:v>
                </c:pt>
                <c:pt idx="2">
                  <c:v>Yüksek Lisans (5 Veya 6 Yıllık Fakülteler)</c:v>
                </c:pt>
                <c:pt idx="3">
                  <c:v>Yüksekokul Veya Fakülte</c:v>
                </c:pt>
                <c:pt idx="4">
                  <c:v>Lise Ve Dengi Meslek Okulu</c:v>
                </c:pt>
                <c:pt idx="5">
                  <c:v>Ortaokul Veya Dengi Meslek Ortaokul</c:v>
                </c:pt>
                <c:pt idx="6">
                  <c:v>İlköğretim</c:v>
                </c:pt>
                <c:pt idx="7">
                  <c:v>İlkokul</c:v>
                </c:pt>
                <c:pt idx="8">
                  <c:v>Okuma Yazma Bilen Fakat Bir Okul Bitirmeyen</c:v>
                </c:pt>
                <c:pt idx="9">
                  <c:v>Okuma Yazma Bilmeyen</c:v>
                </c:pt>
              </c:strCache>
            </c:strRef>
          </c:cat>
          <c:val>
            <c:numRef>
              <c:f>Sayfa1!$B$2:$B$11</c:f>
              <c:numCache>
                <c:formatCode>General</c:formatCode>
                <c:ptCount val="10"/>
                <c:pt idx="0">
                  <c:v>2271</c:v>
                </c:pt>
                <c:pt idx="1">
                  <c:v>2003</c:v>
                </c:pt>
                <c:pt idx="2">
                  <c:v>8023</c:v>
                </c:pt>
                <c:pt idx="3">
                  <c:v>69447</c:v>
                </c:pt>
                <c:pt idx="4">
                  <c:v>113458</c:v>
                </c:pt>
                <c:pt idx="5">
                  <c:v>55121</c:v>
                </c:pt>
                <c:pt idx="6">
                  <c:v>23678</c:v>
                </c:pt>
                <c:pt idx="7">
                  <c:v>46443</c:v>
                </c:pt>
                <c:pt idx="8">
                  <c:v>4407</c:v>
                </c:pt>
                <c:pt idx="9">
                  <c:v>2024</c:v>
                </c:pt>
              </c:numCache>
            </c:numRef>
          </c:val>
          <c:extLst>
            <c:ext xmlns:c16="http://schemas.microsoft.com/office/drawing/2014/chart" uri="{C3380CC4-5D6E-409C-BE32-E72D297353CC}">
              <c16:uniqueId val="{00000000-FC4B-4173-9C92-C8639B7C584B}"/>
            </c:ext>
          </c:extLst>
        </c:ser>
        <c:ser>
          <c:idx val="1"/>
          <c:order val="1"/>
          <c:tx>
            <c:strRef>
              <c:f>Sayfa1!$C$1</c:f>
              <c:strCache>
                <c:ptCount val="1"/>
                <c:pt idx="0">
                  <c:v>Kadın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Bilinmeyen</c:v>
                </c:pt>
                <c:pt idx="1">
                  <c:v>Doktora</c:v>
                </c:pt>
                <c:pt idx="2">
                  <c:v>Yüksek Lisans (5 Veya 6 Yıllık Fakülteler)</c:v>
                </c:pt>
                <c:pt idx="3">
                  <c:v>Yüksekokul Veya Fakülte</c:v>
                </c:pt>
                <c:pt idx="4">
                  <c:v>Lise Ve Dengi Meslek Okulu</c:v>
                </c:pt>
                <c:pt idx="5">
                  <c:v>Ortaokul Veya Dengi Meslek Ortaokul</c:v>
                </c:pt>
                <c:pt idx="6">
                  <c:v>İlköğretim</c:v>
                </c:pt>
                <c:pt idx="7">
                  <c:v>İlkokul</c:v>
                </c:pt>
                <c:pt idx="8">
                  <c:v>Okuma Yazma Bilen Fakat Bir Okul Bitirmeyen</c:v>
                </c:pt>
                <c:pt idx="9">
                  <c:v>Okuma Yazma Bilmeyen</c:v>
                </c:pt>
              </c:strCache>
            </c:strRef>
          </c:cat>
          <c:val>
            <c:numRef>
              <c:f>Sayfa1!$C$2:$C$11</c:f>
              <c:numCache>
                <c:formatCode>General</c:formatCode>
                <c:ptCount val="10"/>
                <c:pt idx="0">
                  <c:v>2359</c:v>
                </c:pt>
                <c:pt idx="1">
                  <c:v>1367</c:v>
                </c:pt>
                <c:pt idx="2">
                  <c:v>7193</c:v>
                </c:pt>
                <c:pt idx="3">
                  <c:v>64634</c:v>
                </c:pt>
                <c:pt idx="4">
                  <c:v>89095</c:v>
                </c:pt>
                <c:pt idx="5">
                  <c:v>44203</c:v>
                </c:pt>
                <c:pt idx="6">
                  <c:v>17925</c:v>
                </c:pt>
                <c:pt idx="7">
                  <c:v>70088</c:v>
                </c:pt>
                <c:pt idx="8">
                  <c:v>21997</c:v>
                </c:pt>
                <c:pt idx="9">
                  <c:v>18114</c:v>
                </c:pt>
              </c:numCache>
            </c:numRef>
          </c:val>
          <c:extLst>
            <c:ext xmlns:c16="http://schemas.microsoft.com/office/drawing/2014/chart" uri="{C3380CC4-5D6E-409C-BE32-E72D297353CC}">
              <c16:uniqueId val="{00000001-FC4B-4173-9C92-C8639B7C584B}"/>
            </c:ext>
          </c:extLst>
        </c:ser>
        <c:dLbls>
          <c:showLegendKey val="0"/>
          <c:showVal val="0"/>
          <c:showCatName val="0"/>
          <c:showSerName val="0"/>
          <c:showPercent val="0"/>
          <c:showBubbleSize val="0"/>
        </c:dLbls>
        <c:gapWidth val="113"/>
        <c:overlap val="-17"/>
        <c:axId val="1259534495"/>
        <c:axId val="1259532831"/>
      </c:barChart>
      <c:catAx>
        <c:axId val="125953449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59532831"/>
        <c:crosses val="autoZero"/>
        <c:auto val="1"/>
        <c:lblAlgn val="ctr"/>
        <c:lblOffset val="100"/>
        <c:noMultiLvlLbl val="0"/>
      </c:catAx>
      <c:valAx>
        <c:axId val="1259532831"/>
        <c:scaling>
          <c:orientation val="minMax"/>
        </c:scaling>
        <c:delete val="1"/>
        <c:axPos val="t"/>
        <c:numFmt formatCode="General" sourceLinked="1"/>
        <c:majorTickMark val="none"/>
        <c:minorTickMark val="none"/>
        <c:tickLblPos val="nextTo"/>
        <c:crossAx val="125953449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Sayfa1!$B$1</c:f>
              <c:strCache>
                <c:ptCount val="1"/>
                <c:pt idx="0">
                  <c:v>2021=100</c:v>
                </c:pt>
              </c:strCache>
            </c:strRef>
          </c:tx>
          <c:spPr>
            <a:ln w="28575" cap="rnd">
              <a:solidFill>
                <a:schemeClr val="accent1"/>
              </a:solidFill>
              <a:prstDash val="dash"/>
              <a:round/>
            </a:ln>
            <a:effectLst/>
          </c:spPr>
          <c:marker>
            <c:symbol val="none"/>
          </c:marker>
          <c:dLbls>
            <c:delete val="1"/>
          </c:dLbls>
          <c:cat>
            <c:strRef>
              <c:f>Sayfa1!$A$2:$A$6</c:f>
              <c:strCache>
                <c:ptCount val="5"/>
                <c:pt idx="0">
                  <c:v>Toplam</c:v>
                </c:pt>
                <c:pt idx="1">
                  <c:v>Sanayi</c:v>
                </c:pt>
                <c:pt idx="2">
                  <c:v>Ticarethane</c:v>
                </c:pt>
                <c:pt idx="3">
                  <c:v>Diğer</c:v>
                </c:pt>
                <c:pt idx="4">
                  <c:v>Mesken</c:v>
                </c:pt>
              </c:strCache>
            </c:strRef>
          </c:cat>
          <c:val>
            <c:numRef>
              <c:f>Sayfa1!$B$2:$B$6</c:f>
              <c:numCache>
                <c:formatCode>General</c:formatCode>
                <c:ptCount val="5"/>
                <c:pt idx="0">
                  <c:v>100</c:v>
                </c:pt>
                <c:pt idx="1">
                  <c:v>100</c:v>
                </c:pt>
                <c:pt idx="2">
                  <c:v>100</c:v>
                </c:pt>
                <c:pt idx="3">
                  <c:v>100</c:v>
                </c:pt>
                <c:pt idx="4">
                  <c:v>100</c:v>
                </c:pt>
              </c:numCache>
            </c:numRef>
          </c:val>
          <c:extLst>
            <c:ext xmlns:c16="http://schemas.microsoft.com/office/drawing/2014/chart" uri="{C3380CC4-5D6E-409C-BE32-E72D297353CC}">
              <c16:uniqueId val="{00000000-3E80-4DF1-87DA-22590EEB31AD}"/>
            </c:ext>
          </c:extLst>
        </c:ser>
        <c:ser>
          <c:idx val="1"/>
          <c:order val="1"/>
          <c:tx>
            <c:strRef>
              <c:f>Sayfa1!$C$1</c:f>
              <c:strCache>
                <c:ptCount val="1"/>
                <c:pt idx="0">
                  <c:v>2023</c:v>
                </c:pt>
              </c:strCache>
            </c:strRef>
          </c:tx>
          <c:spPr>
            <a:ln w="28575" cap="rnd">
              <a:solidFill>
                <a:srgbClr val="0070C0"/>
              </a:solidFill>
              <a:round/>
            </a:ln>
            <a:effectLst/>
          </c:spPr>
          <c:marker>
            <c:symbol val="none"/>
          </c:marker>
          <c:dLbls>
            <c:dLbl>
              <c:idx val="0"/>
              <c:layout>
                <c:manualLayout>
                  <c:x val="0"/>
                  <c:y val="5.415162454873644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E80-4DF1-87DA-22590EEB31AD}"/>
                </c:ext>
              </c:extLst>
            </c:dLbl>
            <c:dLbl>
              <c:idx val="1"/>
              <c:layout>
                <c:manualLayout>
                  <c:x val="2.0759193357058125E-2"/>
                  <c:y val="8.300251531058618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E80-4DF1-87DA-22590EEB31AD}"/>
                </c:ext>
              </c:extLst>
            </c:dLbl>
            <c:dLbl>
              <c:idx val="2"/>
              <c:layout>
                <c:manualLayout>
                  <c:x val="3.8552787663107949E-2"/>
                  <c:y val="2.89351851851851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E80-4DF1-87DA-22590EEB31AD}"/>
                </c:ext>
              </c:extLst>
            </c:dLbl>
            <c:dLbl>
              <c:idx val="4"/>
              <c:layout>
                <c:manualLayout>
                  <c:x val="-2.0759193357058125E-2"/>
                  <c:y val="8.66401465441819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3E80-4DF1-87DA-22590EEB31A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Sayfa1!$A$2:$A$6</c:f>
              <c:strCache>
                <c:ptCount val="5"/>
                <c:pt idx="0">
                  <c:v>Toplam</c:v>
                </c:pt>
                <c:pt idx="1">
                  <c:v>Sanayi</c:v>
                </c:pt>
                <c:pt idx="2">
                  <c:v>Ticarethane</c:v>
                </c:pt>
                <c:pt idx="3">
                  <c:v>Diğer</c:v>
                </c:pt>
                <c:pt idx="4">
                  <c:v>Mesken</c:v>
                </c:pt>
              </c:strCache>
            </c:strRef>
          </c:cat>
          <c:val>
            <c:numRef>
              <c:f>Sayfa1!$C$2:$C$6</c:f>
              <c:numCache>
                <c:formatCode>General</c:formatCode>
                <c:ptCount val="5"/>
                <c:pt idx="0">
                  <c:v>1556</c:v>
                </c:pt>
                <c:pt idx="1">
                  <c:v>234</c:v>
                </c:pt>
                <c:pt idx="2">
                  <c:v>523</c:v>
                </c:pt>
                <c:pt idx="3">
                  <c:v>118</c:v>
                </c:pt>
                <c:pt idx="4">
                  <c:v>679</c:v>
                </c:pt>
              </c:numCache>
            </c:numRef>
          </c:val>
          <c:extLst>
            <c:ext xmlns:c16="http://schemas.microsoft.com/office/drawing/2014/chart" uri="{C3380CC4-5D6E-409C-BE32-E72D297353CC}">
              <c16:uniqueId val="{00000005-3E80-4DF1-87DA-22590EEB31AD}"/>
            </c:ext>
          </c:extLst>
        </c:ser>
        <c:dLbls>
          <c:showLegendKey val="0"/>
          <c:showVal val="1"/>
          <c:showCatName val="0"/>
          <c:showSerName val="0"/>
          <c:showPercent val="0"/>
          <c:showBubbleSize val="0"/>
        </c:dLbls>
        <c:axId val="249319823"/>
        <c:axId val="249303599"/>
      </c:radarChart>
      <c:catAx>
        <c:axId val="249319823"/>
        <c:scaling>
          <c:orientation val="minMax"/>
        </c:scaling>
        <c:delete val="0"/>
        <c:axPos val="b"/>
        <c:numFmt formatCode="General" sourceLinked="1"/>
        <c:majorTickMark val="none"/>
        <c:minorTickMark val="none"/>
        <c:tickLblPos val="nextTo"/>
        <c:spPr>
          <a:solidFill>
            <a:srgbClr val="002060"/>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tr-TR"/>
          </a:p>
        </c:txPr>
        <c:crossAx val="249303599"/>
        <c:crosses val="autoZero"/>
        <c:auto val="1"/>
        <c:lblAlgn val="ctr"/>
        <c:lblOffset val="100"/>
        <c:noMultiLvlLbl val="0"/>
      </c:catAx>
      <c:valAx>
        <c:axId val="249303599"/>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49319823"/>
        <c:crosses val="autoZero"/>
        <c:crossBetween val="between"/>
      </c:valAx>
      <c:spPr>
        <a:noFill/>
        <a:ln>
          <a:noFill/>
        </a:ln>
        <a:effectLst/>
      </c:spPr>
    </c:plotArea>
    <c:legend>
      <c:legendPos val="r"/>
      <c:layout>
        <c:manualLayout>
          <c:xMode val="edge"/>
          <c:yMode val="edge"/>
          <c:x val="0.75141507311586053"/>
          <c:y val="9.9701912260967404E-2"/>
          <c:w val="0.24858467691538558"/>
          <c:h val="0.196003505617161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Segoe UI" panose="020B0502040204020203" pitchFamily="34" charset="0"/>
                <a:ea typeface="+mn-ea"/>
                <a:cs typeface="Segoe UI" panose="020B0502040204020203" pitchFamily="34" charset="0"/>
              </a:defRPr>
            </a:pPr>
            <a:r>
              <a:rPr lang="tr-TR" sz="1200" b="1" dirty="0" smtClean="0">
                <a:solidFill>
                  <a:schemeClr val="tx1"/>
                </a:solidFill>
                <a:effectLst/>
                <a:latin typeface="Segoe UI" panose="020B0502040204020203" pitchFamily="34" charset="0"/>
                <a:cs typeface="Segoe UI" panose="020B0502040204020203" pitchFamily="34" charset="0"/>
              </a:rPr>
              <a:t>Trabzon İli İhracat ve İthalat Değerleri, (1.000 USD)</a:t>
            </a:r>
            <a:endParaRPr lang="tr-TR" sz="1200" b="1" dirty="0">
              <a:solidFill>
                <a:schemeClr val="tx1"/>
              </a:solidFill>
              <a:effectLst/>
              <a:latin typeface="Segoe UI" panose="020B0502040204020203" pitchFamily="34" charset="0"/>
              <a:cs typeface="Segoe UI" panose="020B0502040204020203" pitchFamily="34" charset="0"/>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Segoe UI" panose="020B0502040204020203" pitchFamily="34" charset="0"/>
              <a:ea typeface="+mn-ea"/>
              <a:cs typeface="Segoe UI" panose="020B0502040204020203" pitchFamily="34" charset="0"/>
            </a:defRPr>
          </a:pPr>
          <a:endParaRPr lang="tr-TR"/>
        </a:p>
      </c:txPr>
    </c:title>
    <c:autoTitleDeleted val="0"/>
    <c:plotArea>
      <c:layout/>
      <c:barChart>
        <c:barDir val="col"/>
        <c:grouping val="clustered"/>
        <c:varyColors val="0"/>
        <c:ser>
          <c:idx val="0"/>
          <c:order val="0"/>
          <c:tx>
            <c:strRef>
              <c:f>Sayfa1!$B$1</c:f>
              <c:strCache>
                <c:ptCount val="1"/>
                <c:pt idx="0">
                  <c:v>İhracat</c:v>
                </c:pt>
              </c:strCache>
            </c:strRef>
          </c:tx>
          <c:spPr>
            <a:solidFill>
              <a:schemeClr val="accent1"/>
            </a:solidFill>
            <a:ln>
              <a:noFill/>
            </a:ln>
            <a:effectLst/>
          </c:spPr>
          <c:invertIfNegative val="0"/>
          <c:cat>
            <c:numRef>
              <c:f>Sayfa1!$A$2:$A$6</c:f>
              <c:numCache>
                <c:formatCode>General</c:formatCode>
                <c:ptCount val="5"/>
                <c:pt idx="0">
                  <c:v>2020</c:v>
                </c:pt>
                <c:pt idx="1">
                  <c:v>2021</c:v>
                </c:pt>
                <c:pt idx="2">
                  <c:v>2022</c:v>
                </c:pt>
                <c:pt idx="3">
                  <c:v>2023</c:v>
                </c:pt>
                <c:pt idx="4">
                  <c:v>2024</c:v>
                </c:pt>
              </c:numCache>
            </c:numRef>
          </c:cat>
          <c:val>
            <c:numRef>
              <c:f>Sayfa1!$B$2:$B$6</c:f>
              <c:numCache>
                <c:formatCode>#,##0</c:formatCode>
                <c:ptCount val="5"/>
                <c:pt idx="0">
                  <c:v>1050957</c:v>
                </c:pt>
                <c:pt idx="1">
                  <c:v>1175736</c:v>
                </c:pt>
                <c:pt idx="2">
                  <c:v>1070180</c:v>
                </c:pt>
                <c:pt idx="3">
                  <c:v>1040769</c:v>
                </c:pt>
                <c:pt idx="4">
                  <c:v>1312252</c:v>
                </c:pt>
              </c:numCache>
            </c:numRef>
          </c:val>
          <c:extLst>
            <c:ext xmlns:c16="http://schemas.microsoft.com/office/drawing/2014/chart" uri="{C3380CC4-5D6E-409C-BE32-E72D297353CC}">
              <c16:uniqueId val="{00000000-7FA3-4E64-B594-D2CACE8D8153}"/>
            </c:ext>
          </c:extLst>
        </c:ser>
        <c:ser>
          <c:idx val="1"/>
          <c:order val="1"/>
          <c:tx>
            <c:strRef>
              <c:f>Sayfa1!$C$1</c:f>
              <c:strCache>
                <c:ptCount val="1"/>
                <c:pt idx="0">
                  <c:v>İthalat</c:v>
                </c:pt>
              </c:strCache>
            </c:strRef>
          </c:tx>
          <c:spPr>
            <a:solidFill>
              <a:schemeClr val="accent2"/>
            </a:solidFill>
            <a:ln>
              <a:noFill/>
            </a:ln>
            <a:effectLst/>
          </c:spPr>
          <c:invertIfNegative val="0"/>
          <c:cat>
            <c:numRef>
              <c:f>Sayfa1!$A$2:$A$6</c:f>
              <c:numCache>
                <c:formatCode>General</c:formatCode>
                <c:ptCount val="5"/>
                <c:pt idx="0">
                  <c:v>2020</c:v>
                </c:pt>
                <c:pt idx="1">
                  <c:v>2021</c:v>
                </c:pt>
                <c:pt idx="2">
                  <c:v>2022</c:v>
                </c:pt>
                <c:pt idx="3">
                  <c:v>2023</c:v>
                </c:pt>
                <c:pt idx="4">
                  <c:v>2024</c:v>
                </c:pt>
              </c:numCache>
            </c:numRef>
          </c:cat>
          <c:val>
            <c:numRef>
              <c:f>Sayfa1!$C$2:$C$6</c:f>
              <c:numCache>
                <c:formatCode>#,##0</c:formatCode>
                <c:ptCount val="5"/>
                <c:pt idx="0">
                  <c:v>101978</c:v>
                </c:pt>
                <c:pt idx="1">
                  <c:v>123047</c:v>
                </c:pt>
                <c:pt idx="2">
                  <c:v>219431</c:v>
                </c:pt>
                <c:pt idx="3">
                  <c:v>154244</c:v>
                </c:pt>
                <c:pt idx="4">
                  <c:v>138342</c:v>
                </c:pt>
              </c:numCache>
            </c:numRef>
          </c:val>
          <c:extLst>
            <c:ext xmlns:c16="http://schemas.microsoft.com/office/drawing/2014/chart" uri="{C3380CC4-5D6E-409C-BE32-E72D297353CC}">
              <c16:uniqueId val="{00000001-7FA3-4E64-B594-D2CACE8D8153}"/>
            </c:ext>
          </c:extLst>
        </c:ser>
        <c:dLbls>
          <c:showLegendKey val="0"/>
          <c:showVal val="0"/>
          <c:showCatName val="0"/>
          <c:showSerName val="0"/>
          <c:showPercent val="0"/>
          <c:showBubbleSize val="0"/>
        </c:dLbls>
        <c:gapWidth val="102"/>
        <c:axId val="514427568"/>
        <c:axId val="514426736"/>
      </c:barChart>
      <c:lineChart>
        <c:grouping val="standard"/>
        <c:varyColors val="0"/>
        <c:ser>
          <c:idx val="2"/>
          <c:order val="2"/>
          <c:tx>
            <c:strRef>
              <c:f>Sayfa1!$D$1</c:f>
              <c:strCache>
                <c:ptCount val="1"/>
                <c:pt idx="0">
                  <c:v>Net İhracat</c:v>
                </c:pt>
              </c:strCache>
            </c:strRef>
          </c:tx>
          <c:spPr>
            <a:ln w="28575" cap="rnd">
              <a:solidFill>
                <a:schemeClr val="accent3"/>
              </a:solidFill>
              <a:round/>
            </a:ln>
            <a:effectLst/>
          </c:spPr>
          <c:marker>
            <c:symbol val="none"/>
          </c:marker>
          <c:cat>
            <c:numRef>
              <c:f>Sayfa1!$A$2:$A$6</c:f>
              <c:numCache>
                <c:formatCode>General</c:formatCode>
                <c:ptCount val="5"/>
                <c:pt idx="0">
                  <c:v>2020</c:v>
                </c:pt>
                <c:pt idx="1">
                  <c:v>2021</c:v>
                </c:pt>
                <c:pt idx="2">
                  <c:v>2022</c:v>
                </c:pt>
                <c:pt idx="3">
                  <c:v>2023</c:v>
                </c:pt>
                <c:pt idx="4">
                  <c:v>2024</c:v>
                </c:pt>
              </c:numCache>
            </c:numRef>
          </c:cat>
          <c:val>
            <c:numRef>
              <c:f>Sayfa1!$D$2:$D$6</c:f>
              <c:numCache>
                <c:formatCode>#,##0</c:formatCode>
                <c:ptCount val="5"/>
                <c:pt idx="0">
                  <c:v>947979</c:v>
                </c:pt>
                <c:pt idx="1">
                  <c:v>1052689</c:v>
                </c:pt>
                <c:pt idx="2">
                  <c:v>850749</c:v>
                </c:pt>
                <c:pt idx="3">
                  <c:v>886525</c:v>
                </c:pt>
                <c:pt idx="4">
                  <c:v>1173910</c:v>
                </c:pt>
              </c:numCache>
            </c:numRef>
          </c:val>
          <c:smooth val="0"/>
          <c:extLst>
            <c:ext xmlns:c16="http://schemas.microsoft.com/office/drawing/2014/chart" uri="{C3380CC4-5D6E-409C-BE32-E72D297353CC}">
              <c16:uniqueId val="{00000002-7FA3-4E64-B594-D2CACE8D8153}"/>
            </c:ext>
          </c:extLst>
        </c:ser>
        <c:dLbls>
          <c:showLegendKey val="0"/>
          <c:showVal val="0"/>
          <c:showCatName val="0"/>
          <c:showSerName val="0"/>
          <c:showPercent val="0"/>
          <c:showBubbleSize val="0"/>
        </c:dLbls>
        <c:marker val="1"/>
        <c:smooth val="0"/>
        <c:axId val="635986015"/>
        <c:axId val="448542399"/>
      </c:lineChart>
      <c:catAx>
        <c:axId val="514427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14426736"/>
        <c:crosses val="autoZero"/>
        <c:auto val="1"/>
        <c:lblAlgn val="ctr"/>
        <c:lblOffset val="100"/>
        <c:noMultiLvlLbl val="0"/>
      </c:catAx>
      <c:valAx>
        <c:axId val="514426736"/>
        <c:scaling>
          <c:orientation val="minMax"/>
          <c:max val="45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14427568"/>
        <c:crosses val="autoZero"/>
        <c:crossBetween val="between"/>
      </c:valAx>
      <c:valAx>
        <c:axId val="448542399"/>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635986015"/>
        <c:crosses val="max"/>
        <c:crossBetween val="between"/>
      </c:valAx>
      <c:catAx>
        <c:axId val="635986015"/>
        <c:scaling>
          <c:orientation val="minMax"/>
        </c:scaling>
        <c:delete val="1"/>
        <c:axPos val="b"/>
        <c:numFmt formatCode="General" sourceLinked="1"/>
        <c:majorTickMark val="out"/>
        <c:minorTickMark val="none"/>
        <c:tickLblPos val="nextTo"/>
        <c:crossAx val="448542399"/>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sz="1200" b="1" dirty="0" smtClean="0">
                <a:solidFill>
                  <a:schemeClr val="tx1"/>
                </a:solidFill>
                <a:latin typeface="Segoe UI" panose="020B0502040204020203" pitchFamily="34" charset="0"/>
                <a:cs typeface="Segoe UI" panose="020B0502040204020203" pitchFamily="34" charset="0"/>
              </a:rPr>
              <a:t>Trabzon’dan en çok İhracatın gerçekleştiği 5 Ülkenin</a:t>
            </a:r>
            <a:r>
              <a:rPr lang="tr-TR" sz="1200" b="1" baseline="0" dirty="0" smtClean="0">
                <a:solidFill>
                  <a:schemeClr val="tx1"/>
                </a:solidFill>
                <a:latin typeface="Segoe UI" panose="020B0502040204020203" pitchFamily="34" charset="0"/>
                <a:cs typeface="Segoe UI" panose="020B0502040204020203" pitchFamily="34" charset="0"/>
              </a:rPr>
              <a:t> İhracatları ve İl İhracatındaki Payları</a:t>
            </a:r>
            <a:endParaRPr lang="tr-TR" sz="1200" b="1" dirty="0">
              <a:solidFill>
                <a:schemeClr val="tx1"/>
              </a:solidFill>
              <a:latin typeface="Segoe UI" panose="020B0502040204020203" pitchFamily="34" charset="0"/>
              <a:cs typeface="Segoe UI" panose="020B0502040204020203" pitchFamily="34" charset="0"/>
            </a:endParaRPr>
          </a:p>
        </c:rich>
      </c:tx>
      <c:layout>
        <c:manualLayout>
          <c:xMode val="edge"/>
          <c:yMode val="edge"/>
          <c:x val="0.1716129032258064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2.4471635150166853E-2"/>
          <c:y val="0.18621160409556314"/>
          <c:w val="0.95105672969966626"/>
          <c:h val="0.58414590667634125"/>
        </c:manualLayout>
      </c:layout>
      <c:barChart>
        <c:barDir val="col"/>
        <c:grouping val="percentStacked"/>
        <c:varyColors val="0"/>
        <c:ser>
          <c:idx val="0"/>
          <c:order val="0"/>
          <c:tx>
            <c:strRef>
              <c:f>Sayfa1!$A$2</c:f>
              <c:strCache>
                <c:ptCount val="1"/>
                <c:pt idx="0">
                  <c:v>İtalya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İhracat ($)</c:v>
                </c:pt>
                <c:pt idx="1">
                  <c:v>Pay</c:v>
                </c:pt>
              </c:strCache>
            </c:strRef>
          </c:cat>
          <c:val>
            <c:numRef>
              <c:f>Sayfa1!$B$2:$C$2</c:f>
              <c:numCache>
                <c:formatCode>0.00%</c:formatCode>
                <c:ptCount val="2"/>
                <c:pt idx="0" formatCode="#,##0">
                  <c:v>263084000</c:v>
                </c:pt>
                <c:pt idx="1">
                  <c:v>0.2</c:v>
                </c:pt>
              </c:numCache>
            </c:numRef>
          </c:val>
          <c:extLst>
            <c:ext xmlns:c16="http://schemas.microsoft.com/office/drawing/2014/chart" uri="{C3380CC4-5D6E-409C-BE32-E72D297353CC}">
              <c16:uniqueId val="{00000000-4351-4EA2-9C25-5F9AE470CC66}"/>
            </c:ext>
          </c:extLst>
        </c:ser>
        <c:ser>
          <c:idx val="1"/>
          <c:order val="1"/>
          <c:tx>
            <c:strRef>
              <c:f>Sayfa1!$A$3</c:f>
              <c:strCache>
                <c:ptCount val="1"/>
                <c:pt idx="0">
                  <c:v>Rusya Federasyonu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İhracat ($)</c:v>
                </c:pt>
                <c:pt idx="1">
                  <c:v>Pay</c:v>
                </c:pt>
              </c:strCache>
            </c:strRef>
          </c:cat>
          <c:val>
            <c:numRef>
              <c:f>Sayfa1!$B$3:$C$3</c:f>
              <c:numCache>
                <c:formatCode>0.00%</c:formatCode>
                <c:ptCount val="2"/>
                <c:pt idx="0" formatCode="#,##0">
                  <c:v>202786000</c:v>
                </c:pt>
                <c:pt idx="1">
                  <c:v>0.15</c:v>
                </c:pt>
              </c:numCache>
            </c:numRef>
          </c:val>
          <c:extLst>
            <c:ext xmlns:c16="http://schemas.microsoft.com/office/drawing/2014/chart" uri="{C3380CC4-5D6E-409C-BE32-E72D297353CC}">
              <c16:uniqueId val="{00000003-4351-4EA2-9C25-5F9AE470CC66}"/>
            </c:ext>
          </c:extLst>
        </c:ser>
        <c:ser>
          <c:idx val="2"/>
          <c:order val="2"/>
          <c:tx>
            <c:strRef>
              <c:f>Sayfa1!$A$4</c:f>
              <c:strCache>
                <c:ptCount val="1"/>
                <c:pt idx="0">
                  <c:v>Almanya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İhracat ($)</c:v>
                </c:pt>
                <c:pt idx="1">
                  <c:v>Pay</c:v>
                </c:pt>
              </c:strCache>
            </c:strRef>
          </c:cat>
          <c:val>
            <c:numRef>
              <c:f>Sayfa1!$B$4:$C$4</c:f>
              <c:numCache>
                <c:formatCode>0.00%</c:formatCode>
                <c:ptCount val="2"/>
                <c:pt idx="0" formatCode="#,##0">
                  <c:v>172665000</c:v>
                </c:pt>
                <c:pt idx="1">
                  <c:v>0.13</c:v>
                </c:pt>
              </c:numCache>
            </c:numRef>
          </c:val>
          <c:extLst>
            <c:ext xmlns:c16="http://schemas.microsoft.com/office/drawing/2014/chart" uri="{C3380CC4-5D6E-409C-BE32-E72D297353CC}">
              <c16:uniqueId val="{00000004-4351-4EA2-9C25-5F9AE470CC66}"/>
            </c:ext>
          </c:extLst>
        </c:ser>
        <c:ser>
          <c:idx val="3"/>
          <c:order val="3"/>
          <c:tx>
            <c:strRef>
              <c:f>Sayfa1!$A$5</c:f>
              <c:strCache>
                <c:ptCount val="1"/>
                <c:pt idx="0">
                  <c:v>Polonya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İhracat ($)</c:v>
                </c:pt>
                <c:pt idx="1">
                  <c:v>Pay</c:v>
                </c:pt>
              </c:strCache>
            </c:strRef>
          </c:cat>
          <c:val>
            <c:numRef>
              <c:f>Sayfa1!$B$5:$C$5</c:f>
              <c:numCache>
                <c:formatCode>0.00%</c:formatCode>
                <c:ptCount val="2"/>
                <c:pt idx="0" formatCode="#,##0">
                  <c:v>0</c:v>
                </c:pt>
                <c:pt idx="1">
                  <c:v>0.08</c:v>
                </c:pt>
              </c:numCache>
            </c:numRef>
          </c:val>
          <c:extLst>
            <c:ext xmlns:c16="http://schemas.microsoft.com/office/drawing/2014/chart" uri="{C3380CC4-5D6E-409C-BE32-E72D297353CC}">
              <c16:uniqueId val="{00000005-4351-4EA2-9C25-5F9AE470CC66}"/>
            </c:ext>
          </c:extLst>
        </c:ser>
        <c:ser>
          <c:idx val="4"/>
          <c:order val="4"/>
          <c:tx>
            <c:strRef>
              <c:f>Sayfa1!$A$6</c:f>
              <c:strCache>
                <c:ptCount val="1"/>
                <c:pt idx="0">
                  <c:v>Fransa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Sayfa1!$B$1:$C$1</c:f>
              <c:strCache>
                <c:ptCount val="2"/>
                <c:pt idx="0">
                  <c:v>İhracat ($)</c:v>
                </c:pt>
                <c:pt idx="1">
                  <c:v>Pay</c:v>
                </c:pt>
              </c:strCache>
            </c:strRef>
          </c:cat>
          <c:val>
            <c:numRef>
              <c:f>Sayfa1!$B$6:$C$6</c:f>
              <c:numCache>
                <c:formatCode>0.00%</c:formatCode>
                <c:ptCount val="2"/>
                <c:pt idx="0" formatCode="#,##0">
                  <c:v>80837000</c:v>
                </c:pt>
                <c:pt idx="1">
                  <c:v>0.06</c:v>
                </c:pt>
              </c:numCache>
            </c:numRef>
          </c:val>
          <c:extLst>
            <c:ext xmlns:c16="http://schemas.microsoft.com/office/drawing/2014/chart" uri="{C3380CC4-5D6E-409C-BE32-E72D297353CC}">
              <c16:uniqueId val="{00000006-4351-4EA2-9C25-5F9AE470CC66}"/>
            </c:ext>
          </c:extLst>
        </c:ser>
        <c:dLbls>
          <c:dLblPos val="ctr"/>
          <c:showLegendKey val="0"/>
          <c:showVal val="1"/>
          <c:showCatName val="0"/>
          <c:showSerName val="0"/>
          <c:showPercent val="0"/>
          <c:showBubbleSize val="0"/>
        </c:dLbls>
        <c:gapWidth val="100"/>
        <c:overlap val="100"/>
        <c:axId val="514393040"/>
        <c:axId val="514413424"/>
      </c:barChart>
      <c:catAx>
        <c:axId val="5143930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514413424"/>
        <c:crosses val="autoZero"/>
        <c:auto val="1"/>
        <c:lblAlgn val="ctr"/>
        <c:lblOffset val="100"/>
        <c:noMultiLvlLbl val="0"/>
      </c:catAx>
      <c:valAx>
        <c:axId val="514413424"/>
        <c:scaling>
          <c:orientation val="minMax"/>
        </c:scaling>
        <c:delete val="1"/>
        <c:axPos val="l"/>
        <c:numFmt formatCode="0%" sourceLinked="1"/>
        <c:majorTickMark val="none"/>
        <c:minorTickMark val="none"/>
        <c:tickLblPos val="nextTo"/>
        <c:crossAx val="514393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0.16441</cdr:x>
      <cdr:y>0.86612</cdr:y>
    </cdr:from>
    <cdr:to>
      <cdr:x>0.97384</cdr:x>
      <cdr:y>1</cdr:y>
    </cdr:to>
    <cdr:sp macro="" textlink="">
      <cdr:nvSpPr>
        <cdr:cNvPr id="2" name="Yuvarlatılmış Dikdörtgen 1"/>
        <cdr:cNvSpPr/>
      </cdr:nvSpPr>
      <cdr:spPr>
        <a:xfrm xmlns:a="http://schemas.openxmlformats.org/drawingml/2006/main">
          <a:off x="1185607" y="4503843"/>
          <a:ext cx="5837182" cy="696178"/>
        </a:xfrm>
        <a:prstGeom xmlns:a="http://schemas.openxmlformats.org/drawingml/2006/main" prst="roundRect">
          <a:avLst/>
        </a:prstGeom>
        <a:solidFill xmlns:a="http://schemas.openxmlformats.org/drawingml/2006/main">
          <a:schemeClr val="bg1">
            <a:lumMod val="95000"/>
          </a:schemeClr>
        </a:solidFill>
        <a:ln xmlns:a="http://schemas.openxmlformats.org/drawingml/2006/main">
          <a:noFill/>
        </a:ln>
        <a:effectLst xmlns:a="http://schemas.openxmlformats.org/drawingml/2006/main"/>
        <a:scene3d xmlns:a="http://schemas.openxmlformats.org/drawingml/2006/main">
          <a:camera prst="orthographicFront">
            <a:rot lat="0" lon="0" rev="0"/>
          </a:camera>
          <a:lightRig rig="contrasting" dir="t">
            <a:rot lat="0" lon="0" rev="7800000"/>
          </a:lightRig>
        </a:scene3d>
        <a:sp3d xmlns:a="http://schemas.openxmlformats.org/drawingml/2006/main">
          <a:bevelT w="139700" h="139700"/>
        </a:sp3d>
      </cdr:spPr>
      <cdr:txBody>
        <a:bodyPr xmlns:a="http://schemas.openxmlformats.org/drawingml/2006/main" vert="horz" lIns="91440" tIns="45720" rIns="91440" bIns="45720" rtlCol="0">
          <a:normAutofit/>
        </a:bodyPr>
        <a:lstStyle xmlns:a="http://schemas.openxmlformats.org/drawingml/2006/main">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228600" indent="-228600" algn="just" defTabSz="914400" rtl="0" eaLnBrk="1" latinLnBrk="0" hangingPunct="1">
            <a:lnSpc>
              <a:spcPct val="90000"/>
            </a:lnSpc>
            <a:spcBef>
              <a:spcPts val="600"/>
            </a:spcBef>
            <a:buFont typeface="Arial" panose="020B0604020202020204" pitchFamily="34" charset="0"/>
            <a:buChar char="•"/>
          </a:pPr>
          <a:r>
            <a:rPr lang="tr-TR" sz="1200" dirty="0" err="1" smtClean="0">
              <a:solidFill>
                <a:schemeClr val="tx1"/>
              </a:solidFill>
              <a:latin typeface="Segoe UI" panose="020B0502040204020203" pitchFamily="34" charset="0"/>
              <a:cs typeface="Segoe UI" panose="020B0502040204020203" pitchFamily="34" charset="0"/>
            </a:rPr>
            <a:t>Trabzon</a:t>
          </a:r>
          <a:r>
            <a:rPr lang="tr-TR" sz="1200" kern="1200" dirty="0" err="1" smtClean="0">
              <a:solidFill>
                <a:schemeClr val="tx1"/>
              </a:solidFill>
              <a:latin typeface="Segoe UI" panose="020B0502040204020203" pitchFamily="34" charset="0"/>
              <a:ea typeface="+mn-ea"/>
              <a:cs typeface="Segoe UI" panose="020B0502040204020203" pitchFamily="34" charset="0"/>
            </a:rPr>
            <a:t>’nun</a:t>
          </a:r>
          <a:r>
            <a:rPr lang="tr-TR" sz="1200" kern="1200" dirty="0" smtClean="0">
              <a:solidFill>
                <a:schemeClr val="tx1"/>
              </a:solidFill>
              <a:latin typeface="Segoe UI" panose="020B0502040204020203" pitchFamily="34" charset="0"/>
              <a:ea typeface="+mn-ea"/>
              <a:cs typeface="Segoe UI" panose="020B0502040204020203" pitchFamily="34" charset="0"/>
            </a:rPr>
            <a:t> </a:t>
          </a:r>
          <a:r>
            <a:rPr lang="tr-TR" sz="1200" kern="1200" dirty="0">
              <a:solidFill>
                <a:schemeClr val="tx1"/>
              </a:solidFill>
              <a:latin typeface="Segoe UI" panose="020B0502040204020203" pitchFamily="34" charset="0"/>
              <a:ea typeface="+mn-ea"/>
              <a:cs typeface="Segoe UI" panose="020B0502040204020203" pitchFamily="34" charset="0"/>
            </a:rPr>
            <a:t>yüzölçümü </a:t>
          </a:r>
          <a:r>
            <a:rPr lang="tr-TR" sz="1200" kern="1200" dirty="0" smtClean="0">
              <a:solidFill>
                <a:schemeClr val="tx1"/>
              </a:solidFill>
              <a:latin typeface="Segoe UI" panose="020B0502040204020203" pitchFamily="34" charset="0"/>
              <a:ea typeface="+mn-ea"/>
              <a:cs typeface="Segoe UI" panose="020B0502040204020203" pitchFamily="34" charset="0"/>
            </a:rPr>
            <a:t>4.689 </a:t>
          </a:r>
          <a:r>
            <a:rPr lang="tr-TR" sz="1200" kern="1200" dirty="0">
              <a:solidFill>
                <a:schemeClr val="tx1"/>
              </a:solidFill>
              <a:latin typeface="Segoe UI" panose="020B0502040204020203" pitchFamily="34" charset="0"/>
              <a:ea typeface="+mn-ea"/>
              <a:cs typeface="Segoe UI" panose="020B0502040204020203" pitchFamily="34" charset="0"/>
            </a:rPr>
            <a:t>kilometrekare olup Türkiye yüzölçümünün % </a:t>
          </a:r>
          <a:r>
            <a:rPr lang="tr-TR" sz="1200" dirty="0" smtClean="0">
              <a:solidFill>
                <a:schemeClr val="tx1"/>
              </a:solidFill>
              <a:latin typeface="Segoe UI" panose="020B0502040204020203" pitchFamily="34" charset="0"/>
              <a:cs typeface="Segoe UI" panose="020B0502040204020203" pitchFamily="34" charset="0"/>
            </a:rPr>
            <a:t>0.60</a:t>
          </a:r>
          <a:r>
            <a:rPr lang="tr-TR" sz="1200" kern="1200" dirty="0" smtClean="0">
              <a:solidFill>
                <a:schemeClr val="tx1"/>
              </a:solidFill>
              <a:latin typeface="Segoe UI" panose="020B0502040204020203" pitchFamily="34" charset="0"/>
              <a:ea typeface="+mn-ea"/>
              <a:cs typeface="Segoe UI" panose="020B0502040204020203" pitchFamily="34" charset="0"/>
            </a:rPr>
            <a:t>’ine </a:t>
          </a:r>
          <a:r>
            <a:rPr lang="tr-TR" sz="1200" kern="1200" dirty="0">
              <a:solidFill>
                <a:schemeClr val="tx1"/>
              </a:solidFill>
              <a:latin typeface="Segoe UI" panose="020B0502040204020203" pitchFamily="34" charset="0"/>
              <a:ea typeface="+mn-ea"/>
              <a:cs typeface="Segoe UI" panose="020B0502040204020203" pitchFamily="34" charset="0"/>
            </a:rPr>
            <a:t>denk gelmektedir. İlin nüfus yoğunluğu km² başına </a:t>
          </a:r>
          <a:r>
            <a:rPr lang="tr-TR" sz="1200" kern="1200" dirty="0" smtClean="0">
              <a:solidFill>
                <a:schemeClr val="tx1"/>
              </a:solidFill>
              <a:latin typeface="Segoe UI" panose="020B0502040204020203" pitchFamily="34" charset="0"/>
              <a:ea typeface="+mn-ea"/>
              <a:cs typeface="Segoe UI" panose="020B0502040204020203" pitchFamily="34" charset="0"/>
            </a:rPr>
            <a:t>176 </a:t>
          </a:r>
          <a:r>
            <a:rPr lang="tr-TR" sz="1200" kern="1200" dirty="0">
              <a:solidFill>
                <a:schemeClr val="tx1"/>
              </a:solidFill>
              <a:latin typeface="Segoe UI" panose="020B0502040204020203" pitchFamily="34" charset="0"/>
              <a:ea typeface="+mn-ea"/>
              <a:cs typeface="Segoe UI" panose="020B0502040204020203" pitchFamily="34" charset="0"/>
            </a:rPr>
            <a:t>kişi olup </a:t>
          </a:r>
          <a:r>
            <a:rPr lang="tr-TR" sz="1200" kern="1200" dirty="0" smtClean="0">
              <a:solidFill>
                <a:schemeClr val="tx1"/>
              </a:solidFill>
              <a:latin typeface="Segoe UI" panose="020B0502040204020203" pitchFamily="34" charset="0"/>
              <a:ea typeface="+mn-ea"/>
              <a:cs typeface="Segoe UI" panose="020B0502040204020203" pitchFamily="34" charset="0"/>
            </a:rPr>
            <a:t>81 il içinde 11. sıradadır.</a:t>
          </a:r>
          <a:endParaRPr lang="tr-TR" sz="1200" kern="1200" dirty="0">
            <a:solidFill>
              <a:schemeClr val="tx1"/>
            </a:solidFill>
            <a:latin typeface="Segoe UI" panose="020B0502040204020203" pitchFamily="34" charset="0"/>
            <a:ea typeface="+mn-ea"/>
            <a:cs typeface="Segoe UI" panose="020B0502040204020203"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8CA6AF-D2C1-4A4D-BBD2-1C7888294533}" type="datetimeFigureOut">
              <a:rPr lang="tr-TR" smtClean="0"/>
              <a:t>18.12.2025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375F42-BCB8-40FB-A283-7CB74446A899}" type="slidenum">
              <a:rPr lang="tr-TR" smtClean="0"/>
              <a:t>‹#›</a:t>
            </a:fld>
            <a:endParaRPr lang="tr-TR"/>
          </a:p>
        </p:txBody>
      </p:sp>
    </p:spTree>
    <p:extLst>
      <p:ext uri="{BB962C8B-B14F-4D97-AF65-F5344CB8AC3E}">
        <p14:creationId xmlns:p14="http://schemas.microsoft.com/office/powerpoint/2010/main" val="404844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4</a:t>
            </a:fld>
            <a:endParaRPr lang="tr-TR"/>
          </a:p>
        </p:txBody>
      </p:sp>
    </p:spTree>
    <p:extLst>
      <p:ext uri="{BB962C8B-B14F-4D97-AF65-F5344CB8AC3E}">
        <p14:creationId xmlns:p14="http://schemas.microsoft.com/office/powerpoint/2010/main" val="4160818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30</a:t>
            </a:fld>
            <a:endParaRPr lang="tr-TR"/>
          </a:p>
        </p:txBody>
      </p:sp>
    </p:spTree>
    <p:extLst>
      <p:ext uri="{BB962C8B-B14F-4D97-AF65-F5344CB8AC3E}">
        <p14:creationId xmlns:p14="http://schemas.microsoft.com/office/powerpoint/2010/main" val="40206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34</a:t>
            </a:fld>
            <a:endParaRPr lang="tr-TR"/>
          </a:p>
        </p:txBody>
      </p:sp>
    </p:spTree>
    <p:extLst>
      <p:ext uri="{BB962C8B-B14F-4D97-AF65-F5344CB8AC3E}">
        <p14:creationId xmlns:p14="http://schemas.microsoft.com/office/powerpoint/2010/main" val="2584540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91809B3-A154-44B5-8519-65E7BC040E5C}" type="slidenum">
              <a:rPr lang="tr-TR" smtClean="0"/>
              <a:t>36</a:t>
            </a:fld>
            <a:endParaRPr lang="tr-TR"/>
          </a:p>
        </p:txBody>
      </p:sp>
    </p:spTree>
    <p:extLst>
      <p:ext uri="{BB962C8B-B14F-4D97-AF65-F5344CB8AC3E}">
        <p14:creationId xmlns:p14="http://schemas.microsoft.com/office/powerpoint/2010/main" val="254634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39</a:t>
            </a:fld>
            <a:endParaRPr lang="tr-TR"/>
          </a:p>
        </p:txBody>
      </p:sp>
    </p:spTree>
    <p:extLst>
      <p:ext uri="{BB962C8B-B14F-4D97-AF65-F5344CB8AC3E}">
        <p14:creationId xmlns:p14="http://schemas.microsoft.com/office/powerpoint/2010/main" val="32339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5</a:t>
            </a:fld>
            <a:endParaRPr lang="tr-TR"/>
          </a:p>
        </p:txBody>
      </p:sp>
    </p:spTree>
    <p:extLst>
      <p:ext uri="{BB962C8B-B14F-4D97-AF65-F5344CB8AC3E}">
        <p14:creationId xmlns:p14="http://schemas.microsoft.com/office/powerpoint/2010/main" val="3836554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7</a:t>
            </a:fld>
            <a:endParaRPr lang="tr-TR"/>
          </a:p>
        </p:txBody>
      </p:sp>
    </p:spTree>
    <p:extLst>
      <p:ext uri="{BB962C8B-B14F-4D97-AF65-F5344CB8AC3E}">
        <p14:creationId xmlns:p14="http://schemas.microsoft.com/office/powerpoint/2010/main" val="277398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9</a:t>
            </a:fld>
            <a:endParaRPr lang="tr-TR"/>
          </a:p>
        </p:txBody>
      </p:sp>
    </p:spTree>
    <p:extLst>
      <p:ext uri="{BB962C8B-B14F-4D97-AF65-F5344CB8AC3E}">
        <p14:creationId xmlns:p14="http://schemas.microsoft.com/office/powerpoint/2010/main" val="402641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11</a:t>
            </a:fld>
            <a:endParaRPr lang="tr-TR"/>
          </a:p>
        </p:txBody>
      </p:sp>
    </p:spTree>
    <p:extLst>
      <p:ext uri="{BB962C8B-B14F-4D97-AF65-F5344CB8AC3E}">
        <p14:creationId xmlns:p14="http://schemas.microsoft.com/office/powerpoint/2010/main" val="48580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13</a:t>
            </a:fld>
            <a:endParaRPr lang="tr-TR"/>
          </a:p>
        </p:txBody>
      </p:sp>
    </p:spTree>
    <p:extLst>
      <p:ext uri="{BB962C8B-B14F-4D97-AF65-F5344CB8AC3E}">
        <p14:creationId xmlns:p14="http://schemas.microsoft.com/office/powerpoint/2010/main" val="7354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17</a:t>
            </a:fld>
            <a:endParaRPr lang="tr-TR"/>
          </a:p>
        </p:txBody>
      </p:sp>
    </p:spTree>
    <p:extLst>
      <p:ext uri="{BB962C8B-B14F-4D97-AF65-F5344CB8AC3E}">
        <p14:creationId xmlns:p14="http://schemas.microsoft.com/office/powerpoint/2010/main" val="259833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22</a:t>
            </a:fld>
            <a:endParaRPr lang="tr-TR"/>
          </a:p>
        </p:txBody>
      </p:sp>
    </p:spTree>
    <p:extLst>
      <p:ext uri="{BB962C8B-B14F-4D97-AF65-F5344CB8AC3E}">
        <p14:creationId xmlns:p14="http://schemas.microsoft.com/office/powerpoint/2010/main" val="34699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2375F42-BCB8-40FB-A283-7CB74446A899}" type="slidenum">
              <a:rPr lang="tr-TR" smtClean="0"/>
              <a:t>28</a:t>
            </a:fld>
            <a:endParaRPr lang="tr-TR"/>
          </a:p>
        </p:txBody>
      </p:sp>
    </p:spTree>
    <p:extLst>
      <p:ext uri="{BB962C8B-B14F-4D97-AF65-F5344CB8AC3E}">
        <p14:creationId xmlns:p14="http://schemas.microsoft.com/office/powerpoint/2010/main" val="286700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Özel Düzen">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4" name="Resim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13654"/>
            <a:ext cx="3749784" cy="2644346"/>
          </a:xfrm>
          <a:prstGeom prst="rect">
            <a:avLst/>
          </a:prstGeom>
        </p:spPr>
      </p:pic>
    </p:spTree>
    <p:extLst>
      <p:ext uri="{BB962C8B-B14F-4D97-AF65-F5344CB8AC3E}">
        <p14:creationId xmlns:p14="http://schemas.microsoft.com/office/powerpoint/2010/main" val="187379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200" y="1260000"/>
            <a:ext cx="11567160" cy="4950244"/>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cxnSp>
        <p:nvCxnSpPr>
          <p:cNvPr id="7" name="Düz Bağlayıcı 6"/>
          <p:cNvCxnSpPr/>
          <p:nvPr userDrawn="1"/>
        </p:nvCxnSpPr>
        <p:spPr>
          <a:xfrm>
            <a:off x="0" y="1063874"/>
            <a:ext cx="12192000" cy="0"/>
          </a:xfrm>
          <a:prstGeom prst="line">
            <a:avLst/>
          </a:prstGeom>
          <a:ln w="38100">
            <a:solidFill>
              <a:srgbClr val="EEBF2B"/>
            </a:solidFill>
          </a:ln>
        </p:spPr>
        <p:style>
          <a:lnRef idx="1">
            <a:schemeClr val="accent1"/>
          </a:lnRef>
          <a:fillRef idx="0">
            <a:schemeClr val="accent1"/>
          </a:fillRef>
          <a:effectRef idx="0">
            <a:schemeClr val="accent1"/>
          </a:effectRef>
          <a:fontRef idx="minor">
            <a:schemeClr val="tx1"/>
          </a:fontRef>
        </p:style>
      </p:cxnSp>
      <p:sp>
        <p:nvSpPr>
          <p:cNvPr id="8" name="Unvan 1"/>
          <p:cNvSpPr>
            <a:spLocks noGrp="1"/>
          </p:cNvSpPr>
          <p:nvPr>
            <p:ph type="title"/>
          </p:nvPr>
        </p:nvSpPr>
        <p:spPr>
          <a:xfrm>
            <a:off x="314008" y="180493"/>
            <a:ext cx="11567160" cy="780387"/>
          </a:xfrm>
        </p:spPr>
        <p:txBody>
          <a:bodyPr anchor="t"/>
          <a:lstStyle>
            <a:lvl1pPr>
              <a:defRPr>
                <a:solidFill>
                  <a:srgbClr val="3B3A39"/>
                </a:solidFill>
              </a:defRPr>
            </a:lvl1pPr>
          </a:lstStyle>
          <a:p>
            <a:r>
              <a:rPr lang="tr-TR" dirty="0" smtClean="0"/>
              <a:t>Asıl başlık stili için tıklatın</a:t>
            </a:r>
            <a:endParaRPr lang="tr-TR" dirty="0"/>
          </a:p>
        </p:txBody>
      </p:sp>
      <p:pic>
        <p:nvPicPr>
          <p:cNvPr id="9" name="Resim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9765" y="318686"/>
            <a:ext cx="1018310" cy="504000"/>
          </a:xfrm>
          <a:prstGeom prst="rect">
            <a:avLst/>
          </a:prstGeom>
        </p:spPr>
      </p:pic>
      <p:pic>
        <p:nvPicPr>
          <p:cNvPr id="12" name="Resim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7381" y="318686"/>
            <a:ext cx="2042800" cy="504000"/>
          </a:xfrm>
          <a:prstGeom prst="rect">
            <a:avLst/>
          </a:prstGeom>
        </p:spPr>
      </p:pic>
    </p:spTree>
    <p:extLst>
      <p:ext uri="{BB962C8B-B14F-4D97-AF65-F5344CB8AC3E}">
        <p14:creationId xmlns:p14="http://schemas.microsoft.com/office/powerpoint/2010/main" val="3591442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313200" y="1260000"/>
            <a:ext cx="5676900" cy="2622847"/>
          </a:xfrm>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İçerik Yer Tutucusu 3"/>
          <p:cNvSpPr>
            <a:spLocks noGrp="1"/>
          </p:cNvSpPr>
          <p:nvPr>
            <p:ph sz="half" idx="2"/>
          </p:nvPr>
        </p:nvSpPr>
        <p:spPr>
          <a:xfrm>
            <a:off x="6172200" y="1260000"/>
            <a:ext cx="5708968" cy="2622847"/>
          </a:xfrm>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10" name="Düz Bağlayıcı 9"/>
          <p:cNvCxnSpPr/>
          <p:nvPr userDrawn="1"/>
        </p:nvCxnSpPr>
        <p:spPr>
          <a:xfrm>
            <a:off x="0" y="1063874"/>
            <a:ext cx="12192000" cy="0"/>
          </a:xfrm>
          <a:prstGeom prst="line">
            <a:avLst/>
          </a:prstGeom>
          <a:ln w="38100">
            <a:solidFill>
              <a:srgbClr val="EEBF2B"/>
            </a:solidFill>
          </a:ln>
        </p:spPr>
        <p:style>
          <a:lnRef idx="1">
            <a:schemeClr val="accent1"/>
          </a:lnRef>
          <a:fillRef idx="0">
            <a:schemeClr val="accent1"/>
          </a:fillRef>
          <a:effectRef idx="0">
            <a:schemeClr val="accent1"/>
          </a:effectRef>
          <a:fontRef idx="minor">
            <a:schemeClr val="tx1"/>
          </a:fontRef>
        </p:style>
      </p:cxnSp>
      <p:sp>
        <p:nvSpPr>
          <p:cNvPr id="11" name="Unvan 1"/>
          <p:cNvSpPr>
            <a:spLocks noGrp="1"/>
          </p:cNvSpPr>
          <p:nvPr>
            <p:ph type="title"/>
          </p:nvPr>
        </p:nvSpPr>
        <p:spPr>
          <a:xfrm>
            <a:off x="314008" y="180493"/>
            <a:ext cx="11567160" cy="780387"/>
          </a:xfrm>
        </p:spPr>
        <p:txBody>
          <a:bodyPr anchor="t">
            <a:normAutofit/>
          </a:bodyPr>
          <a:lstStyle>
            <a:lvl1pPr>
              <a:defRPr sz="2400">
                <a:solidFill>
                  <a:srgbClr val="3B3A39"/>
                </a:solidFill>
                <a:latin typeface="Segoe UI Semibold" panose="020B0702040204020203" pitchFamily="34" charset="0"/>
                <a:cs typeface="Segoe UI Semibold" panose="020B0702040204020203" pitchFamily="34" charset="0"/>
              </a:defRPr>
            </a:lvl1pPr>
          </a:lstStyle>
          <a:p>
            <a:r>
              <a:rPr lang="tr-TR" dirty="0" smtClean="0"/>
              <a:t>Asıl başlık stili için tıklatın</a:t>
            </a:r>
            <a:endParaRPr lang="tr-TR" dirty="0"/>
          </a:p>
        </p:txBody>
      </p:sp>
      <p:sp>
        <p:nvSpPr>
          <p:cNvPr id="8" name="İçerik Yer Tutucusu 2"/>
          <p:cNvSpPr>
            <a:spLocks noGrp="1"/>
          </p:cNvSpPr>
          <p:nvPr>
            <p:ph sz="half" idx="13"/>
          </p:nvPr>
        </p:nvSpPr>
        <p:spPr>
          <a:xfrm>
            <a:off x="313200" y="4015346"/>
            <a:ext cx="5676900" cy="2161618"/>
          </a:xfrm>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9" name="İçerik Yer Tutucusu 3"/>
          <p:cNvSpPr>
            <a:spLocks noGrp="1"/>
          </p:cNvSpPr>
          <p:nvPr>
            <p:ph sz="half" idx="14"/>
          </p:nvPr>
        </p:nvSpPr>
        <p:spPr>
          <a:xfrm>
            <a:off x="6172200" y="4015347"/>
            <a:ext cx="5708968" cy="2161618"/>
          </a:xfrm>
          <a:solidFill>
            <a:schemeClr val="bg1">
              <a:lumMod val="95000"/>
            </a:schemeClr>
          </a:solidFill>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3" name="Resim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9765" y="318686"/>
            <a:ext cx="1018310" cy="504000"/>
          </a:xfrm>
          <a:prstGeom prst="rect">
            <a:avLst/>
          </a:prstGeom>
        </p:spPr>
      </p:pic>
      <p:pic>
        <p:nvPicPr>
          <p:cNvPr id="14" name="Resim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7381" y="318686"/>
            <a:ext cx="2042800" cy="504000"/>
          </a:xfrm>
          <a:prstGeom prst="rect">
            <a:avLst/>
          </a:prstGeom>
        </p:spPr>
      </p:pic>
      <p:cxnSp>
        <p:nvCxnSpPr>
          <p:cNvPr id="5" name="Düz Bağlayıcı 4"/>
          <p:cNvCxnSpPr/>
          <p:nvPr userDrawn="1"/>
        </p:nvCxnSpPr>
        <p:spPr>
          <a:xfrm>
            <a:off x="6069874" y="1132114"/>
            <a:ext cx="26906" cy="562591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7133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3" name="Slayt Numarası Yer Tutucusu 2"/>
          <p:cNvSpPr>
            <a:spLocks noGrp="1"/>
          </p:cNvSpPr>
          <p:nvPr>
            <p:ph type="sldNum" sz="quarter" idx="10"/>
          </p:nvPr>
        </p:nvSpPr>
        <p:spPr/>
        <p:txBody>
          <a:bodyPr/>
          <a:lstStyle/>
          <a:p>
            <a:fld id="{8E8EF71E-E013-4FB4-BCF2-CEBEA9CC45C6}" type="slidenum">
              <a:rPr lang="tr-TR" smtClean="0"/>
              <a:t>‹#›</a:t>
            </a:fld>
            <a:endParaRPr lang="tr-TR"/>
          </a:p>
        </p:txBody>
      </p:sp>
      <p:sp>
        <p:nvSpPr>
          <p:cNvPr id="4" name="İçerik Yer Tutucusu 2"/>
          <p:cNvSpPr>
            <a:spLocks noGrp="1"/>
          </p:cNvSpPr>
          <p:nvPr>
            <p:ph sz="half" idx="1"/>
          </p:nvPr>
        </p:nvSpPr>
        <p:spPr>
          <a:xfrm>
            <a:off x="313200" y="1260000"/>
            <a:ext cx="5676900" cy="2622847"/>
          </a:xfrm>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5" name="İçerik Yer Tutucusu 3"/>
          <p:cNvSpPr>
            <a:spLocks noGrp="1"/>
          </p:cNvSpPr>
          <p:nvPr>
            <p:ph sz="half" idx="2"/>
          </p:nvPr>
        </p:nvSpPr>
        <p:spPr>
          <a:xfrm>
            <a:off x="6172200" y="1260000"/>
            <a:ext cx="5708968" cy="2622847"/>
          </a:xfrm>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6" name="Düz Bağlayıcı 5"/>
          <p:cNvCxnSpPr/>
          <p:nvPr userDrawn="1"/>
        </p:nvCxnSpPr>
        <p:spPr>
          <a:xfrm>
            <a:off x="0" y="1063874"/>
            <a:ext cx="12192000" cy="0"/>
          </a:xfrm>
          <a:prstGeom prst="line">
            <a:avLst/>
          </a:prstGeom>
          <a:ln w="38100">
            <a:solidFill>
              <a:srgbClr val="EEBF2B"/>
            </a:solidFill>
          </a:ln>
        </p:spPr>
        <p:style>
          <a:lnRef idx="1">
            <a:schemeClr val="accent1"/>
          </a:lnRef>
          <a:fillRef idx="0">
            <a:schemeClr val="accent1"/>
          </a:fillRef>
          <a:effectRef idx="0">
            <a:schemeClr val="accent1"/>
          </a:effectRef>
          <a:fontRef idx="minor">
            <a:schemeClr val="tx1"/>
          </a:fontRef>
        </p:style>
      </p:cxnSp>
      <p:sp>
        <p:nvSpPr>
          <p:cNvPr id="7" name="Unvan 1"/>
          <p:cNvSpPr>
            <a:spLocks noGrp="1"/>
          </p:cNvSpPr>
          <p:nvPr>
            <p:ph type="title"/>
          </p:nvPr>
        </p:nvSpPr>
        <p:spPr>
          <a:xfrm>
            <a:off x="314008" y="180493"/>
            <a:ext cx="11567160" cy="780387"/>
          </a:xfrm>
        </p:spPr>
        <p:txBody>
          <a:bodyPr anchor="t">
            <a:normAutofit/>
          </a:bodyPr>
          <a:lstStyle>
            <a:lvl1pPr>
              <a:defRPr sz="2400">
                <a:solidFill>
                  <a:srgbClr val="3B3A39"/>
                </a:solidFill>
                <a:latin typeface="Segoe UI Semibold" panose="020B0702040204020203" pitchFamily="34" charset="0"/>
                <a:cs typeface="Segoe UI Semibold" panose="020B0702040204020203" pitchFamily="34" charset="0"/>
              </a:defRPr>
            </a:lvl1pPr>
          </a:lstStyle>
          <a:p>
            <a:r>
              <a:rPr lang="tr-TR" dirty="0" smtClean="0"/>
              <a:t>Asıl başlık stili için tıklatın</a:t>
            </a:r>
            <a:endParaRPr lang="tr-TR" dirty="0"/>
          </a:p>
        </p:txBody>
      </p:sp>
      <p:sp>
        <p:nvSpPr>
          <p:cNvPr id="8" name="İçerik Yer Tutucusu 2"/>
          <p:cNvSpPr>
            <a:spLocks noGrp="1"/>
          </p:cNvSpPr>
          <p:nvPr>
            <p:ph sz="half" idx="13"/>
          </p:nvPr>
        </p:nvSpPr>
        <p:spPr>
          <a:xfrm>
            <a:off x="313200" y="4015346"/>
            <a:ext cx="5676900" cy="2161618"/>
          </a:xfrm>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9" name="İçerik Yer Tutucusu 3"/>
          <p:cNvSpPr>
            <a:spLocks noGrp="1"/>
          </p:cNvSpPr>
          <p:nvPr>
            <p:ph sz="half" idx="14"/>
          </p:nvPr>
        </p:nvSpPr>
        <p:spPr>
          <a:xfrm>
            <a:off x="6172200" y="4015347"/>
            <a:ext cx="5708968" cy="2161618"/>
          </a:xfrm>
          <a:solidFill>
            <a:schemeClr val="bg1">
              <a:lumMod val="95000"/>
            </a:schemeClr>
          </a:solidFill>
        </p:spPr>
        <p:txBody>
          <a:bodyPr>
            <a:normAutofit/>
          </a:bodyPr>
          <a:lstStyle>
            <a:lvl1pPr algn="just">
              <a:spcBef>
                <a:spcPts val="600"/>
              </a:spcBef>
              <a:defRPr sz="1400">
                <a:latin typeface="Segoe UI" panose="020B0502040204020203" pitchFamily="34" charset="0"/>
                <a:cs typeface="Segoe UI" panose="020B0502040204020203" pitchFamily="34" charset="0"/>
              </a:defRPr>
            </a:lvl1pPr>
            <a:lvl2pPr>
              <a:defRPr sz="1800">
                <a:latin typeface="Segoe UI" panose="020B0502040204020203" pitchFamily="34" charset="0"/>
                <a:cs typeface="Segoe UI" panose="020B0502040204020203" pitchFamily="34" charset="0"/>
              </a:defRPr>
            </a:lvl2pPr>
            <a:lvl3pPr>
              <a:defRPr sz="16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pic>
        <p:nvPicPr>
          <p:cNvPr id="10" name="Resim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49765" y="318686"/>
            <a:ext cx="1018310" cy="504000"/>
          </a:xfrm>
          <a:prstGeom prst="rect">
            <a:avLst/>
          </a:prstGeom>
        </p:spPr>
      </p:pic>
      <p:pic>
        <p:nvPicPr>
          <p:cNvPr id="11" name="Resim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7381" y="318686"/>
            <a:ext cx="2042800" cy="504000"/>
          </a:xfrm>
          <a:prstGeom prst="rect">
            <a:avLst/>
          </a:prstGeom>
        </p:spPr>
      </p:pic>
    </p:spTree>
    <p:extLst>
      <p:ext uri="{BB962C8B-B14F-4D97-AF65-F5344CB8AC3E}">
        <p14:creationId xmlns:p14="http://schemas.microsoft.com/office/powerpoint/2010/main" val="125427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Özel Düzen">
    <p:bg>
      <p:bgPr>
        <a:solidFill>
          <a:schemeClr val="bg1">
            <a:lumMod val="50000"/>
          </a:schemeClr>
        </a:solidFill>
        <a:effectLst/>
      </p:bgPr>
    </p:bg>
    <p:spTree>
      <p:nvGrpSpPr>
        <p:cNvPr id="1" name=""/>
        <p:cNvGrpSpPr/>
        <p:nvPr/>
      </p:nvGrpSpPr>
      <p:grpSpPr>
        <a:xfrm>
          <a:off x="0" y="0"/>
          <a:ext cx="0" cy="0"/>
          <a:chOff x="0" y="0"/>
          <a:chExt cx="0" cy="0"/>
        </a:xfrm>
      </p:grpSpPr>
      <p:sp>
        <p:nvSpPr>
          <p:cNvPr id="5" name="Metin Yer Tutucusu 4"/>
          <p:cNvSpPr>
            <a:spLocks noGrp="1"/>
          </p:cNvSpPr>
          <p:nvPr>
            <p:ph type="body" sz="quarter" idx="10"/>
          </p:nvPr>
        </p:nvSpPr>
        <p:spPr>
          <a:xfrm>
            <a:off x="684046" y="1728172"/>
            <a:ext cx="7274251" cy="3165373"/>
          </a:xfrm>
        </p:spPr>
        <p:txBody>
          <a:bodyPr/>
          <a:lstStyle>
            <a:lvl1pPr marL="0" indent="0">
              <a:buNone/>
              <a:defRPr sz="25000">
                <a:solidFill>
                  <a:schemeClr val="bg1">
                    <a:lumMod val="85000"/>
                  </a:schemeClr>
                </a:solidFill>
              </a:defRPr>
            </a:lvl1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Unvan 1"/>
          <p:cNvSpPr>
            <a:spLocks noGrp="1"/>
          </p:cNvSpPr>
          <p:nvPr>
            <p:ph type="title"/>
          </p:nvPr>
        </p:nvSpPr>
        <p:spPr>
          <a:xfrm>
            <a:off x="933994" y="2106747"/>
            <a:ext cx="10515600" cy="2408221"/>
          </a:xfrm>
        </p:spPr>
        <p:txBody>
          <a:bodyPr anchor="t">
            <a:normAutofit/>
          </a:bodyPr>
          <a:lstStyle>
            <a:lvl1pPr>
              <a:defRPr sz="6000">
                <a:solidFill>
                  <a:schemeClr val="tx1">
                    <a:lumMod val="75000"/>
                    <a:lumOff val="25000"/>
                  </a:schemeClr>
                </a:solidFill>
              </a:defRPr>
            </a:lvl1pPr>
          </a:lstStyle>
          <a:p>
            <a:r>
              <a:rPr lang="tr-TR" dirty="0" smtClean="0"/>
              <a:t>Asıl başlık stili için tıklatın</a:t>
            </a:r>
            <a:endParaRPr lang="tr-TR" dirty="0"/>
          </a:p>
        </p:txBody>
      </p:sp>
    </p:spTree>
    <p:extLst>
      <p:ext uri="{BB962C8B-B14F-4D97-AF65-F5344CB8AC3E}">
        <p14:creationId xmlns:p14="http://schemas.microsoft.com/office/powerpoint/2010/main" val="588833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EF71E-E013-4FB4-BCF2-CEBEA9CC45C6}" type="slidenum">
              <a:rPr lang="tr-TR" smtClean="0"/>
              <a:t>‹#›</a:t>
            </a:fld>
            <a:endParaRPr lang="tr-TR"/>
          </a:p>
        </p:txBody>
      </p:sp>
    </p:spTree>
    <p:extLst>
      <p:ext uri="{BB962C8B-B14F-4D97-AF65-F5344CB8AC3E}">
        <p14:creationId xmlns:p14="http://schemas.microsoft.com/office/powerpoint/2010/main" val="1381803661"/>
      </p:ext>
    </p:extLst>
  </p:cSld>
  <p:clrMap bg1="lt1" tx1="dk1" bg2="lt2" tx2="dk2" accent1="accent1" accent2="accent2" accent3="accent3" accent4="accent4" accent5="accent5" accent6="accent6" hlink="hlink" folHlink="folHlink"/>
  <p:sldLayoutIdLst>
    <p:sldLayoutId id="2147483662" r:id="rId1"/>
    <p:sldLayoutId id="2147483660" r:id="rId2"/>
    <p:sldLayoutId id="2147483659" r:id="rId3"/>
    <p:sldLayoutId id="2147483663" r:id="rId4"/>
    <p:sldLayoutId id="2147483661"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33.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2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5.xml"/><Relationship Id="rId5" Type="http://schemas.openxmlformats.org/officeDocument/2006/relationships/slide" Target="slide11.xml"/><Relationship Id="rId15" Type="http://schemas.openxmlformats.org/officeDocument/2006/relationships/slide" Target="slide40.xml"/><Relationship Id="rId10" Type="http://schemas.openxmlformats.org/officeDocument/2006/relationships/slide" Target="slide22.xml"/><Relationship Id="rId4" Type="http://schemas.openxmlformats.org/officeDocument/2006/relationships/slide" Target="slide9.xml"/><Relationship Id="rId9" Type="http://schemas.openxmlformats.org/officeDocument/2006/relationships/slide" Target="slide19.xml"/><Relationship Id="rId14"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yatirimadestek.gov.tr/"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jp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006594" y="5442494"/>
            <a:ext cx="2106667" cy="523220"/>
          </a:xfrm>
          <a:prstGeom prst="rect">
            <a:avLst/>
          </a:prstGeom>
          <a:noFill/>
        </p:spPr>
        <p:txBody>
          <a:bodyPr wrap="none" lIns="91440" tIns="45720" rIns="91440" bIns="45720">
            <a:spAutoFit/>
          </a:bodyPr>
          <a:lstStyle/>
          <a:p>
            <a:pPr algn="ctr"/>
            <a:r>
              <a:rPr lang="tr-TR"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egoe UI" panose="020B0502040204020203" pitchFamily="34" charset="0"/>
                <a:cs typeface="Segoe UI" panose="020B0502040204020203" pitchFamily="34" charset="0"/>
              </a:rPr>
              <a:t>Aralık 2025</a:t>
            </a:r>
            <a:endParaRPr lang="tr-T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Segoe UI" panose="020B0502040204020203" pitchFamily="34" charset="0"/>
              <a:cs typeface="Segoe UI" panose="020B0502040204020203" pitchFamily="34" charset="0"/>
            </a:endParaRPr>
          </a:p>
        </p:txBody>
      </p:sp>
      <p:sp>
        <p:nvSpPr>
          <p:cNvPr id="2" name="Metin kutusu 1"/>
          <p:cNvSpPr txBox="1"/>
          <p:nvPr/>
        </p:nvSpPr>
        <p:spPr>
          <a:xfrm>
            <a:off x="1423269" y="2706254"/>
            <a:ext cx="9273309" cy="2585323"/>
          </a:xfrm>
          <a:prstGeom prst="rect">
            <a:avLst/>
          </a:prstGeom>
          <a:noFill/>
        </p:spPr>
        <p:txBody>
          <a:bodyPr wrap="square" rtlCol="0">
            <a:spAutoFit/>
          </a:bodyPr>
          <a:lstStyle/>
          <a:p>
            <a:pPr algn="ctr"/>
            <a:r>
              <a:rPr lang="tr-TR" sz="5400" b="1" dirty="0" smtClean="0">
                <a:solidFill>
                  <a:srgbClr val="016297"/>
                </a:solidFill>
                <a:latin typeface="Arial Black" panose="020B0A04020102020204" pitchFamily="34" charset="0"/>
              </a:rPr>
              <a:t>Trabzon İli </a:t>
            </a:r>
          </a:p>
          <a:p>
            <a:pPr algn="ctr"/>
            <a:r>
              <a:rPr lang="tr-TR" sz="5400" b="1" dirty="0" smtClean="0">
                <a:solidFill>
                  <a:srgbClr val="016297"/>
                </a:solidFill>
                <a:latin typeface="Arial Black" panose="020B0A04020102020204" pitchFamily="34" charset="0"/>
              </a:rPr>
              <a:t>Yatırım Ortamı </a:t>
            </a:r>
          </a:p>
          <a:p>
            <a:pPr algn="ctr"/>
            <a:r>
              <a:rPr lang="tr-TR" sz="5400" b="1" dirty="0" smtClean="0">
                <a:solidFill>
                  <a:srgbClr val="016297"/>
                </a:solidFill>
                <a:latin typeface="Arial Black" panose="020B0A04020102020204" pitchFamily="34" charset="0"/>
              </a:rPr>
              <a:t>Sektör Raporu </a:t>
            </a:r>
            <a:endParaRPr lang="tr-TR" sz="5400" b="1" dirty="0">
              <a:solidFill>
                <a:srgbClr val="016297"/>
              </a:solidFill>
              <a:latin typeface="Arial Black" panose="020B0A04020102020204" pitchFamily="34" charset="0"/>
            </a:endParaRPr>
          </a:p>
        </p:txBody>
      </p:sp>
    </p:spTree>
    <p:extLst>
      <p:ext uri="{BB962C8B-B14F-4D97-AF65-F5344CB8AC3E}">
        <p14:creationId xmlns:p14="http://schemas.microsoft.com/office/powerpoint/2010/main" val="506509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a:t>4</a:t>
            </a:r>
          </a:p>
        </p:txBody>
      </p:sp>
      <p:sp>
        <p:nvSpPr>
          <p:cNvPr id="3" name="Unvan 2"/>
          <p:cNvSpPr>
            <a:spLocks noGrp="1"/>
          </p:cNvSpPr>
          <p:nvPr>
            <p:ph type="title"/>
          </p:nvPr>
        </p:nvSpPr>
        <p:spPr/>
        <p:txBody>
          <a:bodyPr anchor="ctr">
            <a:normAutofit/>
          </a:bodyPr>
          <a:lstStyle/>
          <a:p>
            <a:r>
              <a:rPr lang="tr-TR" dirty="0" smtClean="0"/>
              <a:t>Eğitim</a:t>
            </a:r>
            <a:endParaRPr lang="tr-TR" dirty="0"/>
          </a:p>
        </p:txBody>
      </p:sp>
    </p:spTree>
    <p:extLst>
      <p:ext uri="{BB962C8B-B14F-4D97-AF65-F5344CB8AC3E}">
        <p14:creationId xmlns:p14="http://schemas.microsoft.com/office/powerpoint/2010/main" val="29740954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İçerik Yer Tutucusu 15"/>
          <p:cNvGraphicFramePr>
            <a:graphicFrameLocks noGrp="1"/>
          </p:cNvGraphicFramePr>
          <p:nvPr>
            <p:ph sz="half" idx="2"/>
            <p:extLst>
              <p:ext uri="{D42A27DB-BD31-4B8C-83A1-F6EECF244321}">
                <p14:modId xmlns:p14="http://schemas.microsoft.com/office/powerpoint/2010/main" val="145102888"/>
              </p:ext>
            </p:extLst>
          </p:nvPr>
        </p:nvGraphicFramePr>
        <p:xfrm>
          <a:off x="6172200" y="1260475"/>
          <a:ext cx="5708650" cy="5461872"/>
        </p:xfrm>
        <a:graphic>
          <a:graphicData uri="http://schemas.openxmlformats.org/drawingml/2006/chart">
            <c:chart xmlns:c="http://schemas.openxmlformats.org/drawingml/2006/chart" xmlns:r="http://schemas.openxmlformats.org/officeDocument/2006/relationships" r:id="rId3"/>
          </a:graphicData>
        </a:graphic>
      </p:graphicFrame>
      <p:sp>
        <p:nvSpPr>
          <p:cNvPr id="4" name="Unvan 3"/>
          <p:cNvSpPr>
            <a:spLocks noGrp="1"/>
          </p:cNvSpPr>
          <p:nvPr>
            <p:ph type="title"/>
          </p:nvPr>
        </p:nvSpPr>
        <p:spPr/>
        <p:txBody>
          <a:bodyPr anchor="ctr"/>
          <a:lstStyle/>
          <a:p>
            <a:r>
              <a:rPr lang="tr-TR" dirty="0" smtClean="0"/>
              <a:t>Eğitim</a:t>
            </a:r>
            <a:endParaRPr lang="tr-TR" dirty="0"/>
          </a:p>
        </p:txBody>
      </p:sp>
      <p:sp>
        <p:nvSpPr>
          <p:cNvPr id="5" name="İçerik Yer Tutucusu 4"/>
          <p:cNvSpPr>
            <a:spLocks noGrp="1"/>
          </p:cNvSpPr>
          <p:nvPr>
            <p:ph sz="half" idx="13"/>
          </p:nvPr>
        </p:nvSpPr>
        <p:spPr>
          <a:xfrm>
            <a:off x="273784" y="4404256"/>
            <a:ext cx="5676900" cy="205196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smtClean="0"/>
              <a:t>Trabzon’ da </a:t>
            </a:r>
            <a:r>
              <a:rPr lang="tr-TR" sz="1200" dirty="0"/>
              <a:t>okul öncesi, ilköğretim, genel orta öğretim ve mesleki ve teknik orta öğretim alanında </a:t>
            </a:r>
            <a:r>
              <a:rPr lang="tr-TR" sz="1200" dirty="0" smtClean="0"/>
              <a:t>720 </a:t>
            </a:r>
            <a:r>
              <a:rPr lang="tr-TR" sz="1200" dirty="0"/>
              <a:t>okul yer almaktadır. Söz konusu okullarda </a:t>
            </a:r>
            <a:r>
              <a:rPr lang="tr-TR" sz="1200" dirty="0" smtClean="0"/>
              <a:t>12.469 </a:t>
            </a:r>
            <a:r>
              <a:rPr lang="tr-TR" sz="1200" dirty="0"/>
              <a:t>öğretmen tarafından </a:t>
            </a:r>
            <a:r>
              <a:rPr lang="tr-TR" sz="1200" dirty="0" smtClean="0"/>
              <a:t>129.899 </a:t>
            </a:r>
            <a:r>
              <a:rPr lang="tr-TR" sz="1200" dirty="0"/>
              <a:t>öğrenciye eğitim verilmektedir. Bunlara ek olarak </a:t>
            </a:r>
            <a:r>
              <a:rPr lang="tr-TR" sz="1200" dirty="0" smtClean="0"/>
              <a:t>18 </a:t>
            </a:r>
            <a:r>
              <a:rPr lang="tr-TR" sz="1200" dirty="0"/>
              <a:t>adet halk eğitim merkezi (HEM) bulunmaktadır.</a:t>
            </a:r>
          </a:p>
          <a:p>
            <a:r>
              <a:rPr lang="tr-TR" sz="1200" dirty="0" smtClean="0"/>
              <a:t>Trabzon'da </a:t>
            </a:r>
            <a:r>
              <a:rPr lang="tr-TR" sz="1200" dirty="0"/>
              <a:t>okur-yazarlık oranı %</a:t>
            </a:r>
            <a:r>
              <a:rPr lang="tr-TR" sz="1200" dirty="0" smtClean="0"/>
              <a:t>97,13 </a:t>
            </a:r>
            <a:r>
              <a:rPr lang="tr-TR" sz="1200" dirty="0"/>
              <a:t>olup bu oran erkeklerde %</a:t>
            </a:r>
            <a:r>
              <a:rPr lang="tr-TR" sz="1200" dirty="0" smtClean="0"/>
              <a:t>99,23; </a:t>
            </a:r>
            <a:r>
              <a:rPr lang="tr-TR" sz="1200" dirty="0"/>
              <a:t>kadınlardaysa %</a:t>
            </a:r>
            <a:r>
              <a:rPr lang="tr-TR" sz="1200" dirty="0" smtClean="0"/>
              <a:t>95,07 </a:t>
            </a:r>
            <a:r>
              <a:rPr lang="tr-TR" sz="1200" dirty="0"/>
              <a:t>şeklindedir .  </a:t>
            </a:r>
            <a:r>
              <a:rPr lang="tr-TR" sz="1200" dirty="0" smtClean="0"/>
              <a:t>Trabzon’daki </a:t>
            </a:r>
            <a:r>
              <a:rPr lang="tr-TR" sz="1200" dirty="0"/>
              <a:t>okuma yazma oranı, %</a:t>
            </a:r>
            <a:r>
              <a:rPr lang="tr-TR" sz="1200" dirty="0" smtClean="0"/>
              <a:t>97,7 </a:t>
            </a:r>
            <a:r>
              <a:rPr lang="tr-TR" sz="1200" dirty="0"/>
              <a:t>olan Türkiye ortalamasıyla paraleldir.</a:t>
            </a:r>
          </a:p>
          <a:p>
            <a:r>
              <a:rPr lang="tr-TR" sz="1200" dirty="0" smtClean="0"/>
              <a:t>Trabzon’da </a:t>
            </a:r>
            <a:r>
              <a:rPr lang="tr-TR" sz="1200" dirty="0"/>
              <a:t>okuma yazma bilmeyenlerin sayısı </a:t>
            </a:r>
            <a:r>
              <a:rPr lang="tr-TR" sz="1200" dirty="0" smtClean="0"/>
              <a:t>20.138 </a:t>
            </a:r>
            <a:r>
              <a:rPr lang="tr-TR" sz="1200" dirty="0"/>
              <a:t>iken ildeki yüksekokul ve üzeri tahsil durumu bulunan kişi sayısı </a:t>
            </a:r>
            <a:r>
              <a:rPr lang="tr-TR" sz="1200" dirty="0" smtClean="0"/>
              <a:t>152.667 </a:t>
            </a:r>
            <a:r>
              <a:rPr lang="tr-TR" sz="1200" dirty="0"/>
              <a:t>şeklindedir. </a:t>
            </a:r>
          </a:p>
        </p:txBody>
      </p:sp>
      <p:graphicFrame>
        <p:nvGraphicFramePr>
          <p:cNvPr id="18" name="İçerik Yer Tutucusu 17"/>
          <p:cNvGraphicFramePr>
            <a:graphicFrameLocks noGrp="1"/>
          </p:cNvGraphicFramePr>
          <p:nvPr>
            <p:ph sz="half" idx="1"/>
            <p:extLst>
              <p:ext uri="{D42A27DB-BD31-4B8C-83A1-F6EECF244321}">
                <p14:modId xmlns:p14="http://schemas.microsoft.com/office/powerpoint/2010/main" val="2606200990"/>
              </p:ext>
            </p:extLst>
          </p:nvPr>
        </p:nvGraphicFramePr>
        <p:xfrm>
          <a:off x="273784" y="1260475"/>
          <a:ext cx="5676900" cy="2821820"/>
        </p:xfrm>
        <a:graphic>
          <a:graphicData uri="http://schemas.openxmlformats.org/drawingml/2006/table">
            <a:tbl>
              <a:tblPr firstRow="1" bandRow="1">
                <a:tableStyleId>{D27102A9-8310-4765-A935-A1911B00CA55}</a:tableStyleId>
              </a:tblPr>
              <a:tblGrid>
                <a:gridCol w="1135380">
                  <a:extLst>
                    <a:ext uri="{9D8B030D-6E8A-4147-A177-3AD203B41FA5}">
                      <a16:colId xmlns:a16="http://schemas.microsoft.com/office/drawing/2014/main" val="1381988403"/>
                    </a:ext>
                  </a:extLst>
                </a:gridCol>
                <a:gridCol w="1135380">
                  <a:extLst>
                    <a:ext uri="{9D8B030D-6E8A-4147-A177-3AD203B41FA5}">
                      <a16:colId xmlns:a16="http://schemas.microsoft.com/office/drawing/2014/main" val="2505669545"/>
                    </a:ext>
                  </a:extLst>
                </a:gridCol>
                <a:gridCol w="1135380">
                  <a:extLst>
                    <a:ext uri="{9D8B030D-6E8A-4147-A177-3AD203B41FA5}">
                      <a16:colId xmlns:a16="http://schemas.microsoft.com/office/drawing/2014/main" val="2367300499"/>
                    </a:ext>
                  </a:extLst>
                </a:gridCol>
                <a:gridCol w="1135380">
                  <a:extLst>
                    <a:ext uri="{9D8B030D-6E8A-4147-A177-3AD203B41FA5}">
                      <a16:colId xmlns:a16="http://schemas.microsoft.com/office/drawing/2014/main" val="2776359251"/>
                    </a:ext>
                  </a:extLst>
                </a:gridCol>
                <a:gridCol w="1135380">
                  <a:extLst>
                    <a:ext uri="{9D8B030D-6E8A-4147-A177-3AD203B41FA5}">
                      <a16:colId xmlns:a16="http://schemas.microsoft.com/office/drawing/2014/main" val="2312411716"/>
                    </a:ext>
                  </a:extLst>
                </a:gridCol>
              </a:tblGrid>
              <a:tr h="453112">
                <a:tc>
                  <a:txBody>
                    <a:bodyPr/>
                    <a:lstStyle/>
                    <a:p>
                      <a:pPr algn="l" fontAlgn="ctr"/>
                      <a:r>
                        <a:rPr lang="tr-TR" sz="1200" u="none" strike="noStrike" dirty="0">
                          <a:effectLst/>
                          <a:latin typeface="Segoe UI" panose="020B0502040204020203" pitchFamily="34" charset="0"/>
                          <a:cs typeface="Segoe UI" panose="020B0502040204020203" pitchFamily="34" charset="0"/>
                        </a:rPr>
                        <a:t>Eğitim Seviyesi</a:t>
                      </a:r>
                      <a:endParaRPr lang="tr-TR" sz="12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200" u="none" strike="noStrike">
                          <a:effectLst/>
                          <a:latin typeface="Segoe UI" panose="020B0502040204020203" pitchFamily="34" charset="0"/>
                          <a:cs typeface="Segoe UI" panose="020B0502040204020203" pitchFamily="34" charset="0"/>
                        </a:rPr>
                        <a:t>Okul</a:t>
                      </a:r>
                      <a:endParaRPr lang="tr-TR" sz="12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200" u="none" strike="noStrike">
                          <a:effectLst/>
                          <a:latin typeface="Segoe UI" panose="020B0502040204020203" pitchFamily="34" charset="0"/>
                          <a:cs typeface="Segoe UI" panose="020B0502040204020203" pitchFamily="34" charset="0"/>
                        </a:rPr>
                        <a:t>Öğretmen</a:t>
                      </a:r>
                      <a:endParaRPr lang="tr-TR" sz="12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200" u="none" strike="noStrike">
                          <a:effectLst/>
                          <a:latin typeface="Segoe UI" panose="020B0502040204020203" pitchFamily="34" charset="0"/>
                          <a:cs typeface="Segoe UI" panose="020B0502040204020203" pitchFamily="34" charset="0"/>
                        </a:rPr>
                        <a:t>Öğrenci</a:t>
                      </a:r>
                      <a:endParaRPr lang="tr-TR" sz="12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200" u="none" strike="noStrike">
                          <a:effectLst/>
                          <a:latin typeface="Segoe UI" panose="020B0502040204020203" pitchFamily="34" charset="0"/>
                          <a:cs typeface="Segoe UI" panose="020B0502040204020203" pitchFamily="34" charset="0"/>
                        </a:rPr>
                        <a:t>Öğretmen başına öğrenci</a:t>
                      </a:r>
                      <a:endParaRPr lang="tr-TR" sz="1200" b="1" i="0" u="none" strike="noStrike">
                        <a:solidFill>
                          <a:srgbClr val="000000"/>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2635003004"/>
                  </a:ext>
                </a:extLst>
              </a:tr>
              <a:tr h="453112">
                <a:tc>
                  <a:txBody>
                    <a:bodyPr/>
                    <a:lstStyle/>
                    <a:p>
                      <a:pPr algn="l" fontAlgn="ctr"/>
                      <a:r>
                        <a:rPr lang="tr-TR" sz="1200" b="1" u="none" strike="noStrike" dirty="0">
                          <a:effectLst/>
                          <a:latin typeface="Segoe UI" panose="020B0502040204020203" pitchFamily="34" charset="0"/>
                          <a:cs typeface="Segoe UI" panose="020B0502040204020203" pitchFamily="34" charset="0"/>
                        </a:rPr>
                        <a:t>Okul Öncesi</a:t>
                      </a:r>
                      <a:endParaRPr lang="tr-TR" sz="12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162</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789</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15.237</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19</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1382952575"/>
                  </a:ext>
                </a:extLst>
              </a:tr>
              <a:tr h="453112">
                <a:tc>
                  <a:txBody>
                    <a:bodyPr/>
                    <a:lstStyle/>
                    <a:p>
                      <a:pPr algn="l" fontAlgn="ctr"/>
                      <a:r>
                        <a:rPr lang="tr-TR" sz="1200" b="1" u="none" strike="noStrike" dirty="0">
                          <a:effectLst/>
                          <a:latin typeface="Segoe UI" panose="020B0502040204020203" pitchFamily="34" charset="0"/>
                          <a:cs typeface="Segoe UI" panose="020B0502040204020203" pitchFamily="34" charset="0"/>
                        </a:rPr>
                        <a:t>İlkokul</a:t>
                      </a:r>
                      <a:endParaRPr lang="tr-TR" sz="12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200</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2.887</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44.173</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15</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1423329108"/>
                  </a:ext>
                </a:extLst>
              </a:tr>
              <a:tr h="453112">
                <a:tc>
                  <a:txBody>
                    <a:bodyPr/>
                    <a:lstStyle/>
                    <a:p>
                      <a:pPr algn="l" fontAlgn="ctr"/>
                      <a:r>
                        <a:rPr lang="tr-TR" sz="1200" b="1" u="none" strike="noStrike" dirty="0">
                          <a:effectLst/>
                          <a:latin typeface="Segoe UI" panose="020B0502040204020203" pitchFamily="34" charset="0"/>
                          <a:cs typeface="Segoe UI" panose="020B0502040204020203" pitchFamily="34" charset="0"/>
                        </a:rPr>
                        <a:t>Ortaokul</a:t>
                      </a:r>
                      <a:endParaRPr lang="tr-TR" sz="12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213</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4.201</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41.637</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10</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144014516"/>
                  </a:ext>
                </a:extLst>
              </a:tr>
              <a:tr h="453112">
                <a:tc>
                  <a:txBody>
                    <a:bodyPr/>
                    <a:lstStyle/>
                    <a:p>
                      <a:pPr algn="l" fontAlgn="ctr"/>
                      <a:r>
                        <a:rPr lang="tr-TR" sz="1200" b="1" u="none" strike="noStrike" dirty="0">
                          <a:effectLst/>
                          <a:latin typeface="Segoe UI" panose="020B0502040204020203" pitchFamily="34" charset="0"/>
                          <a:cs typeface="Segoe UI" panose="020B0502040204020203" pitchFamily="34" charset="0"/>
                        </a:rPr>
                        <a:t>Genel Orta Öğretim</a:t>
                      </a:r>
                      <a:endParaRPr lang="tr-TR" sz="12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66</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2.140</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26.752</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10</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extLst>
                  <a:ext uri="{0D108BD9-81ED-4DB2-BD59-A6C34878D82A}">
                    <a16:rowId xmlns:a16="http://schemas.microsoft.com/office/drawing/2014/main" val="1210539647"/>
                  </a:ext>
                </a:extLst>
              </a:tr>
              <a:tr h="453112">
                <a:tc>
                  <a:txBody>
                    <a:bodyPr/>
                    <a:lstStyle/>
                    <a:p>
                      <a:pPr algn="l" fontAlgn="ctr"/>
                      <a:r>
                        <a:rPr lang="tr-TR" sz="1200" b="1" u="none" strike="noStrike" dirty="0">
                          <a:effectLst/>
                          <a:latin typeface="Segoe UI" panose="020B0502040204020203" pitchFamily="34" charset="0"/>
                          <a:cs typeface="Segoe UI" panose="020B0502040204020203" pitchFamily="34" charset="0"/>
                        </a:rPr>
                        <a:t>Mesleki ve Teknik Orta Öğretim</a:t>
                      </a:r>
                      <a:endParaRPr lang="tr-TR" sz="1200" b="1"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79</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2.452</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smtClean="0">
                          <a:solidFill>
                            <a:srgbClr val="000000"/>
                          </a:solidFill>
                          <a:effectLst/>
                          <a:latin typeface="Segoe UI" panose="020B0502040204020203" pitchFamily="34" charset="0"/>
                          <a:cs typeface="Segoe UI" panose="020B0502040204020203" pitchFamily="34" charset="0"/>
                        </a:rPr>
                        <a:t>2.100</a:t>
                      </a:r>
                      <a:endParaRPr lang="tr-TR" sz="11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ctr"/>
                      <a:r>
                        <a:rPr lang="tr-TR" sz="1100" b="0" i="0" u="none" strike="noStrike" dirty="0">
                          <a:solidFill>
                            <a:srgbClr val="000000"/>
                          </a:solidFill>
                          <a:effectLst/>
                          <a:latin typeface="Segoe UI" panose="020B0502040204020203" pitchFamily="34" charset="0"/>
                          <a:cs typeface="Segoe UI" panose="020B0502040204020203" pitchFamily="34" charset="0"/>
                        </a:rPr>
                        <a:t>7</a:t>
                      </a:r>
                    </a:p>
                  </a:txBody>
                  <a:tcPr marL="7620" marR="7620" marT="7620" marB="0" anchor="ctr"/>
                </a:tc>
                <a:extLst>
                  <a:ext uri="{0D108BD9-81ED-4DB2-BD59-A6C34878D82A}">
                    <a16:rowId xmlns:a16="http://schemas.microsoft.com/office/drawing/2014/main" val="2946751650"/>
                  </a:ext>
                </a:extLst>
              </a:tr>
            </a:tbl>
          </a:graphicData>
        </a:graphic>
      </p:graphicFrame>
    </p:spTree>
    <p:extLst>
      <p:ext uri="{BB962C8B-B14F-4D97-AF65-F5344CB8AC3E}">
        <p14:creationId xmlns:p14="http://schemas.microsoft.com/office/powerpoint/2010/main" val="2281983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5</a:t>
            </a:r>
            <a:endParaRPr lang="tr-TR" dirty="0"/>
          </a:p>
        </p:txBody>
      </p:sp>
      <p:sp>
        <p:nvSpPr>
          <p:cNvPr id="3" name="Unvan 2"/>
          <p:cNvSpPr>
            <a:spLocks noGrp="1"/>
          </p:cNvSpPr>
          <p:nvPr>
            <p:ph type="title"/>
          </p:nvPr>
        </p:nvSpPr>
        <p:spPr/>
        <p:txBody>
          <a:bodyPr anchor="ctr">
            <a:normAutofit/>
          </a:bodyPr>
          <a:lstStyle/>
          <a:p>
            <a:r>
              <a:rPr lang="tr-TR" dirty="0" smtClean="0"/>
              <a:t>Sosyal ve Kültürel Yaşam</a:t>
            </a:r>
            <a:endParaRPr lang="tr-TR" dirty="0"/>
          </a:p>
        </p:txBody>
      </p:sp>
    </p:spTree>
    <p:extLst>
      <p:ext uri="{BB962C8B-B14F-4D97-AF65-F5344CB8AC3E}">
        <p14:creationId xmlns:p14="http://schemas.microsoft.com/office/powerpoint/2010/main" val="2825261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140984" y="1154545"/>
            <a:ext cx="5897736" cy="3149600"/>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smtClean="0"/>
              <a:t>Trabzon’ da 4 </a:t>
            </a:r>
            <a:r>
              <a:rPr lang="tr-TR" sz="1200" dirty="0"/>
              <a:t>adet tiyatro salonu bulunmaktadır</a:t>
            </a:r>
            <a:r>
              <a:rPr lang="tr-TR" sz="1200" dirty="0" smtClean="0"/>
              <a:t>. Ayrıca 3 adet kültür merkezi bulunmaktadır.  </a:t>
            </a:r>
          </a:p>
          <a:p>
            <a:r>
              <a:rPr lang="tr-TR" sz="1200" dirty="0" smtClean="0"/>
              <a:t>Trabzon’ da 2024 yılında yerli ve yabancı tiyatro gösteri sayısı 512 </a:t>
            </a:r>
            <a:r>
              <a:rPr lang="tr-TR" sz="1200" dirty="0" err="1" smtClean="0"/>
              <a:t>dir</a:t>
            </a:r>
            <a:r>
              <a:rPr lang="tr-TR" sz="1200" dirty="0" smtClean="0"/>
              <a:t>. Yerli ve yabancı seyirci sayısı 123.453 dür. </a:t>
            </a:r>
          </a:p>
          <a:p>
            <a:r>
              <a:rPr lang="tr-TR" sz="1200" dirty="0" smtClean="0"/>
              <a:t>Trabzon’da </a:t>
            </a:r>
            <a:r>
              <a:rPr lang="tr-TR" sz="1200" dirty="0"/>
              <a:t>3 adet sinema </a:t>
            </a:r>
            <a:r>
              <a:rPr lang="tr-TR" sz="1200" dirty="0" smtClean="0"/>
              <a:t>bulunmaktadır.</a:t>
            </a:r>
            <a:endParaRPr lang="tr-TR" sz="1200" dirty="0"/>
          </a:p>
          <a:p>
            <a:r>
              <a:rPr lang="tr-TR" sz="1200" dirty="0"/>
              <a:t>İlde, </a:t>
            </a:r>
            <a:r>
              <a:rPr lang="tr-TR" sz="1200" dirty="0" smtClean="0"/>
              <a:t>Kanuni Evi, Atatürk Köşkü Müzesi, Trabzon Müzesi (</a:t>
            </a:r>
            <a:r>
              <a:rPr lang="tr-TR" sz="1200" dirty="0" err="1" smtClean="0"/>
              <a:t>kostaki</a:t>
            </a:r>
            <a:r>
              <a:rPr lang="tr-TR" sz="1200" dirty="0" smtClean="0"/>
              <a:t> Konak) Cevdet Sunay Müzesi, Şehir Müzesi, Trabzonspor Müzesi olmak üzere 6 adet müze bulunmaktadır. </a:t>
            </a:r>
            <a:endParaRPr lang="tr-TR" sz="1200" dirty="0"/>
          </a:p>
          <a:p>
            <a:r>
              <a:rPr lang="tr-TR" sz="1200" dirty="0" smtClean="0"/>
              <a:t>Trabzon’da 17 </a:t>
            </a:r>
            <a:r>
              <a:rPr lang="tr-TR" sz="1200" dirty="0"/>
              <a:t>halk </a:t>
            </a:r>
            <a:r>
              <a:rPr lang="tr-TR" sz="1200" dirty="0" smtClean="0"/>
              <a:t>kütüphanesi bulunmakta olup, kullanıcı sayısı 414.390  </a:t>
            </a:r>
            <a:r>
              <a:rPr lang="tr-TR" sz="1200" dirty="0"/>
              <a:t>toplam </a:t>
            </a:r>
            <a:r>
              <a:rPr lang="tr-TR" sz="1200" dirty="0" smtClean="0"/>
              <a:t>273.627 </a:t>
            </a:r>
            <a:r>
              <a:rPr lang="tr-TR" sz="1200" dirty="0"/>
              <a:t>kitap bulunmaktadır. </a:t>
            </a:r>
            <a:endParaRPr lang="tr-TR" sz="1200" dirty="0" smtClean="0"/>
          </a:p>
          <a:p>
            <a:r>
              <a:rPr lang="tr-TR" sz="1200" dirty="0" smtClean="0"/>
              <a:t>Trabzon’da yayın </a:t>
            </a:r>
            <a:r>
              <a:rPr lang="tr-TR" sz="1200" dirty="0"/>
              <a:t>yapan </a:t>
            </a:r>
            <a:r>
              <a:rPr lang="tr-TR" sz="1200" dirty="0" smtClean="0"/>
              <a:t>6 </a:t>
            </a:r>
            <a:r>
              <a:rPr lang="tr-TR" sz="1200" dirty="0"/>
              <a:t>adet yerel televizyon ve </a:t>
            </a:r>
            <a:r>
              <a:rPr lang="tr-TR" sz="1200" dirty="0" smtClean="0"/>
              <a:t>8 </a:t>
            </a:r>
            <a:r>
              <a:rPr lang="tr-TR" sz="1200" dirty="0"/>
              <a:t>adet yerel radyo kanalı bulunmaktadır. Yerel gazete sayısı </a:t>
            </a:r>
            <a:r>
              <a:rPr lang="tr-TR" sz="1200" dirty="0" smtClean="0"/>
              <a:t>10 ve yerel internet gazetesi 9 adettir. </a:t>
            </a:r>
            <a:endParaRPr lang="tr-TR" sz="1200" dirty="0"/>
          </a:p>
        </p:txBody>
      </p:sp>
      <p:sp>
        <p:nvSpPr>
          <p:cNvPr id="3" name="İçerik Yer Tutucusu 2"/>
          <p:cNvSpPr>
            <a:spLocks noGrp="1"/>
          </p:cNvSpPr>
          <p:nvPr>
            <p:ph sz="half" idx="2"/>
          </p:nvPr>
        </p:nvSpPr>
        <p:spPr>
          <a:xfrm>
            <a:off x="6172200" y="1154545"/>
            <a:ext cx="2537691" cy="1856510"/>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spcBef>
                <a:spcPts val="0"/>
              </a:spcBef>
              <a:buNone/>
            </a:pPr>
            <a:r>
              <a:rPr lang="tr-TR" sz="1200" b="1" dirty="0" smtClean="0"/>
              <a:t>Atatürk Köşkü</a:t>
            </a:r>
            <a:endParaRPr lang="tr-TR" sz="1200" b="1" dirty="0"/>
          </a:p>
          <a:p>
            <a:r>
              <a:rPr lang="tr-TR" sz="1200" dirty="0" smtClean="0"/>
              <a:t>1890 yılında yapılmış olup </a:t>
            </a:r>
            <a:r>
              <a:rPr lang="tr-TR" sz="1200" dirty="0" err="1" smtClean="0"/>
              <a:t>neo</a:t>
            </a:r>
            <a:r>
              <a:rPr lang="tr-TR" sz="1200" dirty="0" smtClean="0"/>
              <a:t>-klasik Rönesans etkili mimari tarzda inşa edilmiştir. İçerisinde Atatürk’e ait kişisel eşyalar döneminin orijinal mobilyaları Atatürk’ün Trabzon ziyaretlerine ait fotoğraflar ve belgeler yer almaktadır. </a:t>
            </a:r>
            <a:endParaRPr lang="tr-TR" sz="1200" dirty="0"/>
          </a:p>
          <a:p>
            <a:endParaRPr lang="tr-TR" sz="1200" dirty="0"/>
          </a:p>
        </p:txBody>
      </p:sp>
      <p:sp>
        <p:nvSpPr>
          <p:cNvPr id="4" name="Unvan 3"/>
          <p:cNvSpPr>
            <a:spLocks noGrp="1"/>
          </p:cNvSpPr>
          <p:nvPr>
            <p:ph type="title"/>
          </p:nvPr>
        </p:nvSpPr>
        <p:spPr/>
        <p:txBody>
          <a:bodyPr anchor="ctr"/>
          <a:lstStyle/>
          <a:p>
            <a:r>
              <a:rPr lang="tr-TR" dirty="0" smtClean="0"/>
              <a:t>Sosyal ve Kültürel Yaşam</a:t>
            </a:r>
            <a:endParaRPr lang="tr-TR" dirty="0"/>
          </a:p>
        </p:txBody>
      </p:sp>
      <p:sp>
        <p:nvSpPr>
          <p:cNvPr id="5" name="İçerik Yer Tutucusu 4"/>
          <p:cNvSpPr>
            <a:spLocks noGrp="1"/>
          </p:cNvSpPr>
          <p:nvPr>
            <p:ph sz="half" idx="13"/>
          </p:nvPr>
        </p:nvSpPr>
        <p:spPr>
          <a:xfrm>
            <a:off x="140984" y="4700655"/>
            <a:ext cx="2512450" cy="1828800"/>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spcBef>
                <a:spcPts val="0"/>
              </a:spcBef>
              <a:buNone/>
            </a:pPr>
            <a:r>
              <a:rPr lang="tr-TR" sz="1100" b="1" dirty="0" smtClean="0"/>
              <a:t>Trabzon </a:t>
            </a:r>
            <a:r>
              <a:rPr lang="tr-TR" sz="1100" b="1" dirty="0"/>
              <a:t>Müzesi </a:t>
            </a:r>
            <a:r>
              <a:rPr lang="tr-TR" sz="1100" b="1" dirty="0" smtClean="0"/>
              <a:t>(</a:t>
            </a:r>
            <a:r>
              <a:rPr lang="tr-TR" sz="1100" b="1" dirty="0" err="1" smtClean="0"/>
              <a:t>Kostaki</a:t>
            </a:r>
            <a:r>
              <a:rPr lang="tr-TR" sz="1100" b="1" dirty="0" smtClean="0"/>
              <a:t> Konağı)</a:t>
            </a:r>
            <a:endParaRPr lang="tr-TR" sz="1100" b="1" dirty="0"/>
          </a:p>
          <a:p>
            <a:r>
              <a:rPr lang="tr-TR" sz="1200" dirty="0"/>
              <a:t>Şehir merkezinde yer alan </a:t>
            </a:r>
            <a:r>
              <a:rPr lang="tr-TR" sz="1200" dirty="0" err="1" smtClean="0"/>
              <a:t>neo</a:t>
            </a:r>
            <a:r>
              <a:rPr lang="tr-TR" sz="1200" dirty="0" smtClean="0"/>
              <a:t>-klasik  </a:t>
            </a:r>
            <a:r>
              <a:rPr lang="tr-TR" sz="1200" dirty="0"/>
              <a:t>mimari örneği teşkil eden </a:t>
            </a:r>
            <a:r>
              <a:rPr lang="tr-TR" sz="1200" dirty="0" smtClean="0"/>
              <a:t>yapı, 1900 </a:t>
            </a:r>
            <a:r>
              <a:rPr lang="tr-TR" sz="1200" dirty="0" err="1" smtClean="0"/>
              <a:t>lü</a:t>
            </a:r>
            <a:r>
              <a:rPr lang="tr-TR" sz="1200" dirty="0" smtClean="0"/>
              <a:t> yılların başlarında  </a:t>
            </a:r>
            <a:r>
              <a:rPr lang="tr-TR" sz="1200" dirty="0"/>
              <a:t>inşa edilmiştir.  </a:t>
            </a:r>
            <a:r>
              <a:rPr lang="tr-TR" sz="1200" dirty="0" smtClean="0"/>
              <a:t>Müzede, arkeolojik eserler, </a:t>
            </a:r>
            <a:r>
              <a:rPr lang="tr-TR" sz="1200" dirty="0" err="1" smtClean="0"/>
              <a:t>etnografık</a:t>
            </a:r>
            <a:r>
              <a:rPr lang="tr-TR" sz="1200" dirty="0" smtClean="0"/>
              <a:t> eserler, ve Atatürk’e ait eşyalar bulunmaktadır. </a:t>
            </a:r>
            <a:endParaRPr lang="tr-TR" sz="1200" dirty="0"/>
          </a:p>
        </p:txBody>
      </p:sp>
      <p:sp>
        <p:nvSpPr>
          <p:cNvPr id="6" name="İçerik Yer Tutucusu 5"/>
          <p:cNvSpPr>
            <a:spLocks noGrp="1"/>
          </p:cNvSpPr>
          <p:nvPr>
            <p:ph sz="half" idx="14"/>
          </p:nvPr>
        </p:nvSpPr>
        <p:spPr>
          <a:xfrm>
            <a:off x="6172200" y="4094246"/>
            <a:ext cx="2537691" cy="2435209"/>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fontScale="92500"/>
          </a:bodyPr>
          <a:lstStyle/>
          <a:p>
            <a:pPr marL="0" indent="0">
              <a:spcBef>
                <a:spcPts val="0"/>
              </a:spcBef>
              <a:buNone/>
            </a:pPr>
            <a:r>
              <a:rPr lang="tr-TR" sz="1200" b="1" dirty="0" smtClean="0"/>
              <a:t> Devlet Tiyatrosu</a:t>
            </a:r>
          </a:p>
          <a:p>
            <a:r>
              <a:rPr lang="tr-TR" sz="1200" dirty="0" smtClean="0"/>
              <a:t>Trabzon Devlet Tiyatrosu, Devlet Tiyatroları Genel Müdürlüğü’ne bağlı olarak faaliyetlerini sürdüren 23 bölge tiyatrosundan, 12 yerleşik tiyatrodan biridir. </a:t>
            </a:r>
          </a:p>
          <a:p>
            <a:r>
              <a:rPr lang="tr-TR" sz="1200" dirty="0"/>
              <a:t>Ayrıca, ilk olarak 16 Mayıs 2000'de, yapılan ticari antlaşmanın kültürel ayağı olarak, Uluslararası Karadeniz'e Kıyısı Plan Ülkeler Tiyatro Buluşması olarak başlayan Uluslararası Karadeniz Tiyatro Festivali'yle şimdiye kadar 19 ülkeden, 53 tiyatroyu ağırlamıştır</a:t>
            </a:r>
          </a:p>
        </p:txBody>
      </p:sp>
      <p:pic>
        <p:nvPicPr>
          <p:cNvPr id="7" name="Resim 6"/>
          <p:cNvPicPr>
            <a:picLocks noChangeAspect="1"/>
          </p:cNvPicPr>
          <p:nvPr/>
        </p:nvPicPr>
        <p:blipFill>
          <a:blip r:embed="rId3"/>
          <a:stretch>
            <a:fillRect/>
          </a:stretch>
        </p:blipFill>
        <p:spPr>
          <a:xfrm>
            <a:off x="8981786" y="1244455"/>
            <a:ext cx="2781300" cy="2447925"/>
          </a:xfrm>
          <a:prstGeom prst="rect">
            <a:avLst/>
          </a:prstGeom>
        </p:spPr>
      </p:pic>
      <p:pic>
        <p:nvPicPr>
          <p:cNvPr id="11" name="Resim 10"/>
          <p:cNvPicPr>
            <a:picLocks noChangeAspect="1"/>
          </p:cNvPicPr>
          <p:nvPr/>
        </p:nvPicPr>
        <p:blipFill>
          <a:blip r:embed="rId4"/>
          <a:stretch>
            <a:fillRect/>
          </a:stretch>
        </p:blipFill>
        <p:spPr>
          <a:xfrm>
            <a:off x="8981786" y="4152141"/>
            <a:ext cx="2781300" cy="2041516"/>
          </a:xfrm>
          <a:prstGeom prst="rect">
            <a:avLst/>
          </a:prstGeom>
        </p:spPr>
      </p:pic>
      <p:pic>
        <p:nvPicPr>
          <p:cNvPr id="12" name="Resim 11"/>
          <p:cNvPicPr>
            <a:picLocks noChangeAspect="1"/>
          </p:cNvPicPr>
          <p:nvPr/>
        </p:nvPicPr>
        <p:blipFill>
          <a:blip r:embed="rId5"/>
          <a:stretch>
            <a:fillRect/>
          </a:stretch>
        </p:blipFill>
        <p:spPr>
          <a:xfrm>
            <a:off x="3089852" y="4700655"/>
            <a:ext cx="2645930" cy="1828800"/>
          </a:xfrm>
          <a:prstGeom prst="rect">
            <a:avLst/>
          </a:prstGeom>
        </p:spPr>
      </p:pic>
    </p:spTree>
    <p:extLst>
      <p:ext uri="{BB962C8B-B14F-4D97-AF65-F5344CB8AC3E}">
        <p14:creationId xmlns:p14="http://schemas.microsoft.com/office/powerpoint/2010/main" val="449585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a:t>6</a:t>
            </a:r>
          </a:p>
        </p:txBody>
      </p:sp>
      <p:sp>
        <p:nvSpPr>
          <p:cNvPr id="3" name="Unvan 2"/>
          <p:cNvSpPr>
            <a:spLocks noGrp="1"/>
          </p:cNvSpPr>
          <p:nvPr>
            <p:ph type="title"/>
          </p:nvPr>
        </p:nvSpPr>
        <p:spPr/>
        <p:txBody>
          <a:bodyPr anchor="ctr">
            <a:normAutofit/>
          </a:bodyPr>
          <a:lstStyle/>
          <a:p>
            <a:r>
              <a:rPr lang="tr-TR" dirty="0" smtClean="0"/>
              <a:t>Yeraltı Kaynakları</a:t>
            </a:r>
            <a:endParaRPr lang="tr-TR" dirty="0"/>
          </a:p>
        </p:txBody>
      </p:sp>
    </p:spTree>
    <p:extLst>
      <p:ext uri="{BB962C8B-B14F-4D97-AF65-F5344CB8AC3E}">
        <p14:creationId xmlns:p14="http://schemas.microsoft.com/office/powerpoint/2010/main" val="4018203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çerik Yer Tutucusu 12"/>
          <p:cNvSpPr txBox="1">
            <a:spLocks/>
          </p:cNvSpPr>
          <p:nvPr/>
        </p:nvSpPr>
        <p:spPr>
          <a:xfrm>
            <a:off x="6301510" y="1260003"/>
            <a:ext cx="5708968" cy="67963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defPPr>
              <a:defRPr lang="tr-TR"/>
            </a:defPPr>
            <a:lvl1pPr marL="228600" indent="-228600" algn="just">
              <a:lnSpc>
                <a:spcPct val="90000"/>
              </a:lnSpc>
              <a:spcBef>
                <a:spcPts val="600"/>
              </a:spcBef>
              <a:buFont typeface="Arial" panose="020B0604020202020204" pitchFamily="34" charset="0"/>
              <a:buChar char="•"/>
              <a:defRPr sz="1200">
                <a:latin typeface="Segoe UI" panose="020B0502040204020203" pitchFamily="34" charset="0"/>
                <a:cs typeface="Segoe UI" panose="020B0502040204020203" pitchFamily="34" charset="0"/>
              </a:defRPr>
            </a:lvl1pPr>
          </a:lstStyle>
          <a:p>
            <a:r>
              <a:rPr lang="tr-TR" sz="1100" dirty="0"/>
              <a:t>Trabzon ili Türkiye jeolojisinde en önemli </a:t>
            </a:r>
            <a:r>
              <a:rPr lang="tr-TR" sz="1100" dirty="0" err="1"/>
              <a:t>metalojenik</a:t>
            </a:r>
            <a:r>
              <a:rPr lang="tr-TR" sz="1100" dirty="0"/>
              <a:t> </a:t>
            </a:r>
            <a:r>
              <a:rPr lang="tr-TR" sz="1100" dirty="0" err="1"/>
              <a:t>provens</a:t>
            </a:r>
            <a:r>
              <a:rPr lang="tr-TR" sz="1100" dirty="0"/>
              <a:t> olan Doğu </a:t>
            </a:r>
            <a:r>
              <a:rPr lang="tr-TR" sz="1100" dirty="0" err="1"/>
              <a:t>Pontidler</a:t>
            </a:r>
            <a:r>
              <a:rPr lang="tr-TR" sz="1100" dirty="0"/>
              <a:t> tektonik birliğinin kuzey bölümü içinde yer alır ve bu konumu ile özellikle baz metaller bakımından büyük potansiyellere sahiptir</a:t>
            </a:r>
          </a:p>
        </p:txBody>
      </p:sp>
      <p:sp>
        <p:nvSpPr>
          <p:cNvPr id="8" name="Unvan 3"/>
          <p:cNvSpPr txBox="1">
            <a:spLocks/>
          </p:cNvSpPr>
          <p:nvPr/>
        </p:nvSpPr>
        <p:spPr>
          <a:xfrm>
            <a:off x="314008" y="180493"/>
            <a:ext cx="11567160" cy="780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rgbClr val="3B3A39"/>
                </a:solidFill>
                <a:latin typeface="Segoe UI Semibold" panose="020B0702040204020203" pitchFamily="34" charset="0"/>
                <a:ea typeface="+mj-ea"/>
                <a:cs typeface="Segoe UI Semibold" panose="020B0702040204020203" pitchFamily="34" charset="0"/>
              </a:defRPr>
            </a:lvl1pPr>
          </a:lstStyle>
          <a:p>
            <a:r>
              <a:rPr lang="tr-TR" smtClean="0"/>
              <a:t>4.1. Yeraltı Kaynakları </a:t>
            </a:r>
            <a:endParaRPr lang="tr-TR" dirty="0"/>
          </a:p>
        </p:txBody>
      </p:sp>
      <p:sp>
        <p:nvSpPr>
          <p:cNvPr id="12" name="Dikdörtgen 11"/>
          <p:cNvSpPr/>
          <p:nvPr/>
        </p:nvSpPr>
        <p:spPr>
          <a:xfrm>
            <a:off x="6301510" y="2034311"/>
            <a:ext cx="5708968" cy="2473036"/>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lnSpcReduction="10000"/>
          </a:bodyPr>
          <a:lstStyle/>
          <a:p>
            <a:pPr marL="228600" indent="-228600" algn="just">
              <a:lnSpc>
                <a:spcPct val="90000"/>
              </a:lnSpc>
              <a:spcBef>
                <a:spcPts val="600"/>
              </a:spcBef>
              <a:buFont typeface="Arial" panose="020B0604020202020204" pitchFamily="34" charset="0"/>
              <a:buChar char="•"/>
            </a:pPr>
            <a:r>
              <a:rPr lang="tr-TR" sz="1100" dirty="0" smtClean="0">
                <a:latin typeface="Segoe UI" panose="020B0502040204020203" pitchFamily="34" charset="0"/>
                <a:cs typeface="Segoe UI" panose="020B0502040204020203" pitchFamily="34" charset="0"/>
              </a:rPr>
              <a:t>Metalik madenler bakımından ildeki en önemli madenler bakır, kurşun, çinko, molibden ve manganez cepheleşmeleridir. İldeki önemli bakır-kurşun-</a:t>
            </a:r>
            <a:r>
              <a:rPr lang="tr-TR" sz="1100" dirty="0" err="1" smtClean="0">
                <a:latin typeface="Segoe UI" panose="020B0502040204020203" pitchFamily="34" charset="0"/>
                <a:cs typeface="Segoe UI" panose="020B0502040204020203" pitchFamily="34" charset="0"/>
              </a:rPr>
              <a:t>çimko</a:t>
            </a:r>
            <a:r>
              <a:rPr lang="tr-TR" sz="1100" dirty="0" smtClean="0">
                <a:latin typeface="Segoe UI" panose="020B0502040204020203" pitchFamily="34" charset="0"/>
                <a:cs typeface="Segoe UI" panose="020B0502040204020203" pitchFamily="34" charset="0"/>
              </a:rPr>
              <a:t>-pirit-molibden yatakları özellikle Maçka, Sürmene, Yomra ve Of ilçelerinde yoğunlaşmıştır. Maçka-</a:t>
            </a:r>
            <a:r>
              <a:rPr lang="tr-TR" sz="1100" dirty="0" err="1" smtClean="0">
                <a:latin typeface="Segoe UI" panose="020B0502040204020203" pitchFamily="34" charset="0"/>
                <a:cs typeface="Segoe UI" panose="020B0502040204020203" pitchFamily="34" charset="0"/>
              </a:rPr>
              <a:t>Güzelyayla’daki</a:t>
            </a:r>
            <a:r>
              <a:rPr lang="tr-TR" sz="1100" dirty="0" smtClean="0">
                <a:latin typeface="Segoe UI" panose="020B0502040204020203" pitchFamily="34" charset="0"/>
                <a:cs typeface="Segoe UI" panose="020B0502040204020203" pitchFamily="34" charset="0"/>
              </a:rPr>
              <a:t> bakır-molibden cepheleşmesinde % 0.3 Cu </a:t>
            </a:r>
            <a:r>
              <a:rPr lang="tr-TR" sz="1100" dirty="0" err="1" smtClean="0">
                <a:latin typeface="Segoe UI" panose="020B0502040204020203" pitchFamily="34" charset="0"/>
                <a:cs typeface="Segoe UI" panose="020B0502040204020203" pitchFamily="34" charset="0"/>
              </a:rPr>
              <a:t>tenörüne</a:t>
            </a:r>
            <a:r>
              <a:rPr lang="tr-TR" sz="1100" dirty="0" smtClean="0">
                <a:latin typeface="Segoe UI" panose="020B0502040204020203" pitchFamily="34" charset="0"/>
                <a:cs typeface="Segoe UI" panose="020B0502040204020203" pitchFamily="34" charset="0"/>
              </a:rPr>
              <a:t> sahip yaklaşık 155 milyon ton görünür rezerv tespit edilmiştir. MTA’nın geçmiş yıllarda yaptığı çalışmalarda Sürmene ve Of ilçelerinde de toplam 2.196.235 ton rezerve sahip bakır-pirit yatakları bulunmuştur. Bunlardan Sürmene-Kutlular </a:t>
            </a:r>
            <a:r>
              <a:rPr lang="tr-TR" sz="1100" dirty="0" err="1" smtClean="0">
                <a:latin typeface="Segoe UI" panose="020B0502040204020203" pitchFamily="34" charset="0"/>
                <a:cs typeface="Segoe UI" panose="020B0502040204020203" pitchFamily="34" charset="0"/>
              </a:rPr>
              <a:t>piritbakır</a:t>
            </a:r>
            <a:r>
              <a:rPr lang="tr-TR" sz="1100" dirty="0" smtClean="0">
                <a:latin typeface="Segoe UI" panose="020B0502040204020203" pitchFamily="34" charset="0"/>
                <a:cs typeface="Segoe UI" panose="020B0502040204020203" pitchFamily="34" charset="0"/>
              </a:rPr>
              <a:t> yatağı MTA tarafından 1971-1974 yıllarında yapılan çalışmalarla bulunmuş ve daha sonra Karadeniz Bakır İşletmeleri </a:t>
            </a:r>
            <a:r>
              <a:rPr lang="tr-TR" sz="1100" dirty="0" err="1" smtClean="0">
                <a:latin typeface="Segoe UI" panose="020B0502040204020203" pitchFamily="34" charset="0"/>
                <a:cs typeface="Segoe UI" panose="020B0502040204020203" pitchFamily="34" charset="0"/>
              </a:rPr>
              <a:t>A.Ş.’ye</a:t>
            </a:r>
            <a:r>
              <a:rPr lang="tr-TR" sz="1100" dirty="0" smtClean="0">
                <a:latin typeface="Segoe UI" panose="020B0502040204020203" pitchFamily="34" charset="0"/>
                <a:cs typeface="Segoe UI" panose="020B0502040204020203" pitchFamily="34" charset="0"/>
              </a:rPr>
              <a:t> devredilmiştir. Yatak, Karadeniz Bakır İşletmeleri </a:t>
            </a:r>
            <a:r>
              <a:rPr lang="tr-TR" sz="1100" dirty="0" err="1" smtClean="0">
                <a:latin typeface="Segoe UI" panose="020B0502040204020203" pitchFamily="34" charset="0"/>
                <a:cs typeface="Segoe UI" panose="020B0502040204020203" pitchFamily="34" charset="0"/>
              </a:rPr>
              <a:t>A.Ş.’ye</a:t>
            </a:r>
            <a:r>
              <a:rPr lang="tr-TR" sz="1100" dirty="0" smtClean="0">
                <a:latin typeface="Segoe UI" panose="020B0502040204020203" pitchFamily="34" charset="0"/>
                <a:cs typeface="Segoe UI" panose="020B0502040204020203" pitchFamily="34" charset="0"/>
              </a:rPr>
              <a:t> bağlı Kutlular İşletme Müdürlüğü tarafından 1985 yılından itibaren işletilmiş ve yataktaki rezerv tüketilmiştir. Yomra-Kayabaşı bakır-kurşun-çinko yatağı ise Yomra-Kayabaşı-</a:t>
            </a:r>
            <a:r>
              <a:rPr lang="tr-TR" sz="1100" dirty="0" err="1" smtClean="0">
                <a:latin typeface="Segoe UI" panose="020B0502040204020203" pitchFamily="34" charset="0"/>
                <a:cs typeface="Segoe UI" panose="020B0502040204020203" pitchFamily="34" charset="0"/>
              </a:rPr>
              <a:t>Kanköy’de</a:t>
            </a:r>
            <a:r>
              <a:rPr lang="tr-TR" sz="1100" dirty="0" smtClean="0">
                <a:latin typeface="Segoe UI" panose="020B0502040204020203" pitchFamily="34" charset="0"/>
                <a:cs typeface="Segoe UI" panose="020B0502040204020203" pitchFamily="34" charset="0"/>
              </a:rPr>
              <a:t> yer almaktadır. Buradaki toplam 1.114.000 ton kadardır.  Bunların dışında manganez de ildeki önemli metalik madenlerden biridir. Maçka İlçesindeki manganez yataklarının toplam rezervi  yaklaşık 34 bin ton kadardır. Maçka dışında Arsin, araklı ve çağlayan ilçelerinde de küçük manganez yatak ve zuhurları tespit edinilmiştir. Bunların toplam rezerv ise 5.240 tondur. </a:t>
            </a:r>
          </a:p>
          <a:p>
            <a:pPr marL="228600" indent="-228600" algn="just">
              <a:lnSpc>
                <a:spcPct val="90000"/>
              </a:lnSpc>
              <a:spcBef>
                <a:spcPts val="600"/>
              </a:spcBef>
              <a:buFont typeface="Arial" panose="020B0604020202020204" pitchFamily="34" charset="0"/>
              <a:buChar char="•"/>
            </a:pPr>
            <a:endParaRPr lang="tr-TR" sz="1200" dirty="0" smtClean="0">
              <a:latin typeface="Segoe UI" panose="020B0502040204020203" pitchFamily="34" charset="0"/>
              <a:cs typeface="Segoe UI" panose="020B0502040204020203" pitchFamily="34" charset="0"/>
            </a:endParaRPr>
          </a:p>
          <a:p>
            <a:pPr marL="228600" indent="-228600" algn="just">
              <a:lnSpc>
                <a:spcPct val="90000"/>
              </a:lnSpc>
              <a:spcBef>
                <a:spcPts val="600"/>
              </a:spcBef>
              <a:buFont typeface="Arial" panose="020B0604020202020204" pitchFamily="34" charset="0"/>
              <a:buChar char="•"/>
            </a:pPr>
            <a:endParaRPr lang="tr-TR" sz="1200" dirty="0" smtClean="0">
              <a:latin typeface="Segoe UI" panose="020B0502040204020203" pitchFamily="34" charset="0"/>
              <a:cs typeface="Segoe UI" panose="020B0502040204020203" pitchFamily="34" charset="0"/>
            </a:endParaRPr>
          </a:p>
          <a:p>
            <a:pPr marL="228600" indent="-228600" algn="just">
              <a:lnSpc>
                <a:spcPct val="90000"/>
              </a:lnSpc>
              <a:spcBef>
                <a:spcPts val="600"/>
              </a:spcBef>
              <a:buFont typeface="Arial" panose="020B0604020202020204" pitchFamily="34" charset="0"/>
              <a:buChar char="•"/>
            </a:pPr>
            <a:endParaRPr lang="tr-TR" sz="1200" dirty="0">
              <a:latin typeface="Segoe UI" panose="020B0502040204020203" pitchFamily="34" charset="0"/>
              <a:cs typeface="Segoe UI" panose="020B0502040204020203" pitchFamily="34" charset="0"/>
            </a:endParaRPr>
          </a:p>
        </p:txBody>
      </p:sp>
      <p:pic>
        <p:nvPicPr>
          <p:cNvPr id="2" name="Resim 1"/>
          <p:cNvPicPr>
            <a:picLocks noChangeAspect="1"/>
          </p:cNvPicPr>
          <p:nvPr/>
        </p:nvPicPr>
        <p:blipFill>
          <a:blip r:embed="rId2"/>
          <a:stretch>
            <a:fillRect/>
          </a:stretch>
        </p:blipFill>
        <p:spPr>
          <a:xfrm>
            <a:off x="240144" y="1260002"/>
            <a:ext cx="5857443" cy="5168508"/>
          </a:xfrm>
          <a:prstGeom prst="rect">
            <a:avLst/>
          </a:prstGeom>
        </p:spPr>
      </p:pic>
      <p:sp>
        <p:nvSpPr>
          <p:cNvPr id="14" name="Dikdörtgen 13"/>
          <p:cNvSpPr/>
          <p:nvPr/>
        </p:nvSpPr>
        <p:spPr>
          <a:xfrm>
            <a:off x="6301510" y="4733638"/>
            <a:ext cx="5708968" cy="1694872"/>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228600" indent="-228600" algn="just">
              <a:lnSpc>
                <a:spcPct val="90000"/>
              </a:lnSpc>
              <a:spcBef>
                <a:spcPts val="600"/>
              </a:spcBef>
              <a:buFont typeface="Arial" panose="020B0604020202020204" pitchFamily="34" charset="0"/>
              <a:buChar char="•"/>
            </a:pPr>
            <a:r>
              <a:rPr lang="tr-TR" sz="1100" dirty="0">
                <a:latin typeface="Segoe UI" panose="020B0502040204020203" pitchFamily="34" charset="0"/>
                <a:cs typeface="Segoe UI" panose="020B0502040204020203" pitchFamily="34" charset="0"/>
              </a:rPr>
              <a:t>Endüstriyel hammaddeler bakımından Trabzon ili çimento hammaddeleri, kil ve </a:t>
            </a:r>
            <a:r>
              <a:rPr lang="tr-TR" sz="1100" dirty="0" err="1">
                <a:latin typeface="Segoe UI" panose="020B0502040204020203" pitchFamily="34" charset="0"/>
                <a:cs typeface="Segoe UI" panose="020B0502040204020203" pitchFamily="34" charset="0"/>
              </a:rPr>
              <a:t>kaolen</a:t>
            </a:r>
            <a:r>
              <a:rPr lang="tr-TR" sz="1100" dirty="0">
                <a:latin typeface="Segoe UI" panose="020B0502040204020203" pitchFamily="34" charset="0"/>
                <a:cs typeface="Segoe UI" panose="020B0502040204020203" pitchFamily="34" charset="0"/>
              </a:rPr>
              <a:t> bakımından önem arz etmektedir. Trabzon Çimento Fabrikasının tras gereksinimi Arsin ilçesindeki Kuzguncuk Köyü tras yatağından sağlanmaktadır. Saha oldukça yüksek tras potansiyeline sahiptir. Trabzon ilinde Arsin, Araklı ve Yomra ilçelerinde karo-fayans, seramik ve </a:t>
            </a:r>
            <a:r>
              <a:rPr lang="tr-TR" sz="1100" dirty="0" err="1">
                <a:latin typeface="Segoe UI" panose="020B0502040204020203" pitchFamily="34" charset="0"/>
                <a:cs typeface="Segoe UI" panose="020B0502040204020203" pitchFamily="34" charset="0"/>
              </a:rPr>
              <a:t>refrakter</a:t>
            </a:r>
            <a:r>
              <a:rPr lang="tr-TR" sz="1100" dirty="0">
                <a:latin typeface="Segoe UI" panose="020B0502040204020203" pitchFamily="34" charset="0"/>
                <a:cs typeface="Segoe UI" panose="020B0502040204020203" pitchFamily="34" charset="0"/>
              </a:rPr>
              <a:t> hammaddesi olarak kullanılmaya elverişli önemli kil ve </a:t>
            </a:r>
            <a:r>
              <a:rPr lang="tr-TR" sz="1100" dirty="0" err="1">
                <a:latin typeface="Segoe UI" panose="020B0502040204020203" pitchFamily="34" charset="0"/>
                <a:cs typeface="Segoe UI" panose="020B0502040204020203" pitchFamily="34" charset="0"/>
              </a:rPr>
              <a:t>kaolen</a:t>
            </a:r>
            <a:r>
              <a:rPr lang="tr-TR" sz="1100" dirty="0">
                <a:latin typeface="Segoe UI" panose="020B0502040204020203" pitchFamily="34" charset="0"/>
                <a:cs typeface="Segoe UI" panose="020B0502040204020203" pitchFamily="34" charset="0"/>
              </a:rPr>
              <a:t> yatakları bulunmaktadır. Bunların toplam rezervi 168.366.000 ton kadardır. Araklı, Maçka ve Merkez ilçelerinde çimento hammaddesi olarak kullanılmaya elverişli toplam 31.421.674 ton kil, killi kireçtaşı ve kireçtaşı rezervi tespit edilmiştir.</a:t>
            </a:r>
          </a:p>
        </p:txBody>
      </p:sp>
    </p:spTree>
    <p:extLst>
      <p:ext uri="{BB962C8B-B14F-4D97-AF65-F5344CB8AC3E}">
        <p14:creationId xmlns:p14="http://schemas.microsoft.com/office/powerpoint/2010/main" val="2430124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7</a:t>
            </a:r>
            <a:endParaRPr lang="tr-TR" dirty="0"/>
          </a:p>
        </p:txBody>
      </p:sp>
      <p:sp>
        <p:nvSpPr>
          <p:cNvPr id="3" name="Unvan 2"/>
          <p:cNvSpPr>
            <a:spLocks noGrp="1"/>
          </p:cNvSpPr>
          <p:nvPr>
            <p:ph type="title"/>
          </p:nvPr>
        </p:nvSpPr>
        <p:spPr/>
        <p:txBody>
          <a:bodyPr anchor="ctr"/>
          <a:lstStyle/>
          <a:p>
            <a:r>
              <a:rPr lang="tr-TR" dirty="0" smtClean="0"/>
              <a:t>Çevre ve Enerji</a:t>
            </a:r>
            <a:endParaRPr lang="tr-TR" dirty="0"/>
          </a:p>
        </p:txBody>
      </p:sp>
    </p:spTree>
    <p:extLst>
      <p:ext uri="{BB962C8B-B14F-4D97-AF65-F5344CB8AC3E}">
        <p14:creationId xmlns:p14="http://schemas.microsoft.com/office/powerpoint/2010/main" val="277824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275318" y="3849192"/>
            <a:ext cx="5676900" cy="2622847"/>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a:lnSpc>
                <a:spcPct val="100000"/>
              </a:lnSpc>
            </a:pPr>
            <a:r>
              <a:rPr lang="tr-TR" sz="1200" dirty="0" smtClean="0"/>
              <a:t>Trabzon </a:t>
            </a:r>
            <a:r>
              <a:rPr lang="tr-TR" sz="1200" dirty="0"/>
              <a:t>ilindeki belediyelerde </a:t>
            </a:r>
            <a:r>
              <a:rPr lang="tr-TR" sz="1200" dirty="0" smtClean="0"/>
              <a:t>13 adet </a:t>
            </a:r>
            <a:r>
              <a:rPr lang="tr-TR" sz="1200" dirty="0"/>
              <a:t>fiziksel ve </a:t>
            </a:r>
            <a:r>
              <a:rPr lang="tr-TR" sz="1200" dirty="0" smtClean="0"/>
              <a:t>3 </a:t>
            </a:r>
            <a:r>
              <a:rPr lang="tr-TR" sz="1200" dirty="0"/>
              <a:t>adet biyolojik olmak üzere toplam </a:t>
            </a:r>
            <a:r>
              <a:rPr lang="tr-TR" sz="1200" dirty="0" smtClean="0"/>
              <a:t>16 </a:t>
            </a:r>
            <a:r>
              <a:rPr lang="tr-TR" sz="1200" dirty="0"/>
              <a:t>adet atık su arıtma tesisi bulunmaktadır. Gelişmiş atık su arıtma tesisi </a:t>
            </a:r>
            <a:r>
              <a:rPr lang="tr-TR" sz="1200" dirty="0" smtClean="0"/>
              <a:t>Trabzon’da </a:t>
            </a:r>
            <a:r>
              <a:rPr lang="tr-TR" sz="1200" dirty="0"/>
              <a:t>bulunmamaktadır. Atık su arıtma tesisi ile hizmet verilen belediye nüfusunun toplam belediye nüfusu içindeki payı </a:t>
            </a:r>
            <a:r>
              <a:rPr lang="tr-TR" sz="1200" dirty="0" smtClean="0"/>
              <a:t>%76.5dir</a:t>
            </a:r>
            <a:r>
              <a:rPr lang="tr-TR" sz="1200" dirty="0"/>
              <a:t>. Kanalizasyon şebekesi ile hizmet verilen belediye nüfusunun toplam belediye nüfusuna oranı ise </a:t>
            </a:r>
            <a:r>
              <a:rPr lang="tr-TR" sz="1200" dirty="0" smtClean="0"/>
              <a:t>%90’dır</a:t>
            </a:r>
            <a:r>
              <a:rPr lang="tr-TR" sz="1200" dirty="0"/>
              <a:t>.</a:t>
            </a:r>
          </a:p>
          <a:p>
            <a:pPr>
              <a:lnSpc>
                <a:spcPct val="100000"/>
              </a:lnSpc>
            </a:pPr>
            <a:r>
              <a:rPr lang="tr-TR" sz="1200" dirty="0" smtClean="0"/>
              <a:t>Trabzon’da 2022 yılında 213.415bin ton, 2024 yılında 225.668bin ton </a:t>
            </a:r>
            <a:r>
              <a:rPr lang="tr-TR" sz="1200" dirty="0"/>
              <a:t>katı atık </a:t>
            </a:r>
            <a:r>
              <a:rPr lang="tr-TR" sz="1200" dirty="0" smtClean="0"/>
              <a:t>toplanmıştır. Toplanan </a:t>
            </a:r>
            <a:r>
              <a:rPr lang="tr-TR" sz="1200" dirty="0"/>
              <a:t>atıkların tamamı çöp depolama sahalarında bertaraf edilmektedir. </a:t>
            </a:r>
            <a:r>
              <a:rPr lang="tr-TR" sz="1200" dirty="0" smtClean="0"/>
              <a:t>Trabzon’da </a:t>
            </a:r>
            <a:r>
              <a:rPr lang="tr-TR" sz="1200" dirty="0"/>
              <a:t>katı atık yakma tesisi </a:t>
            </a:r>
            <a:r>
              <a:rPr lang="tr-TR" sz="1200" dirty="0" smtClean="0"/>
              <a:t>bulunmakta olup Rize ve Trabzon illerinin katı atıkları bu tesiste bertaraf edilmektedir.</a:t>
            </a:r>
            <a:endParaRPr lang="tr-TR" sz="1200" dirty="0"/>
          </a:p>
        </p:txBody>
      </p:sp>
      <p:sp>
        <p:nvSpPr>
          <p:cNvPr id="4" name="Unvan 3"/>
          <p:cNvSpPr>
            <a:spLocks noGrp="1"/>
          </p:cNvSpPr>
          <p:nvPr>
            <p:ph type="title"/>
          </p:nvPr>
        </p:nvSpPr>
        <p:spPr/>
        <p:txBody>
          <a:bodyPr anchor="ctr"/>
          <a:lstStyle/>
          <a:p>
            <a:r>
              <a:rPr lang="tr-TR" dirty="0" smtClean="0"/>
              <a:t>Çevre ve Enerji</a:t>
            </a:r>
            <a:endParaRPr lang="tr-TR" dirty="0"/>
          </a:p>
        </p:txBody>
      </p:sp>
      <p:sp>
        <p:nvSpPr>
          <p:cNvPr id="5" name="İçerik Yer Tutucusu 4"/>
          <p:cNvSpPr>
            <a:spLocks noGrp="1"/>
          </p:cNvSpPr>
          <p:nvPr>
            <p:ph sz="half" idx="13"/>
          </p:nvPr>
        </p:nvSpPr>
        <p:spPr>
          <a:xfrm>
            <a:off x="6172200" y="1260475"/>
            <a:ext cx="5708968" cy="1035298"/>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err="1" smtClean="0"/>
              <a:t>TÜİK'e</a:t>
            </a:r>
            <a:r>
              <a:rPr lang="tr-TR" sz="1200" dirty="0" smtClean="0"/>
              <a:t> göre 2023 </a:t>
            </a:r>
            <a:r>
              <a:rPr lang="tr-TR" sz="1200" dirty="0"/>
              <a:t>yılında </a:t>
            </a:r>
            <a:r>
              <a:rPr lang="tr-TR" sz="1200" dirty="0" smtClean="0"/>
              <a:t>Trabzon’da sanayi </a:t>
            </a:r>
            <a:r>
              <a:rPr lang="tr-TR" sz="1200" dirty="0"/>
              <a:t>sektöründe faaliyet gösteren </a:t>
            </a:r>
            <a:r>
              <a:rPr lang="tr-TR" sz="1200" dirty="0" smtClean="0"/>
              <a:t>42.290 </a:t>
            </a:r>
            <a:r>
              <a:rPr lang="tr-TR" sz="1200" dirty="0"/>
              <a:t>girişim bulunmaktadır. Sanayi işletmelerinin </a:t>
            </a:r>
            <a:r>
              <a:rPr lang="tr-TR" sz="1200" dirty="0" smtClean="0"/>
              <a:t>2023 </a:t>
            </a:r>
            <a:r>
              <a:rPr lang="tr-TR" sz="1200" dirty="0"/>
              <a:t>yılında harcadığı elektrik enerjisi </a:t>
            </a:r>
            <a:r>
              <a:rPr lang="tr-TR" sz="1200" dirty="0" smtClean="0"/>
              <a:t>234.297 </a:t>
            </a:r>
            <a:r>
              <a:rPr lang="tr-TR" sz="1200" dirty="0"/>
              <a:t>MWh’tir. Sanayide harcanan elektrik enerjisini girişim sayısına oranladığımızda girişim başına yaklaşık </a:t>
            </a:r>
            <a:r>
              <a:rPr lang="tr-TR" sz="1200" dirty="0" smtClean="0"/>
              <a:t>5.54 </a:t>
            </a:r>
            <a:r>
              <a:rPr lang="tr-TR" sz="1200" dirty="0"/>
              <a:t>MWh yıllık tüketim olduğu görülmektedir</a:t>
            </a:r>
            <a:r>
              <a:rPr lang="tr-TR" sz="1200" dirty="0" smtClean="0"/>
              <a:t>.</a:t>
            </a:r>
            <a:endParaRPr lang="tr-TR" sz="1200" dirty="0"/>
          </a:p>
        </p:txBody>
      </p:sp>
      <p:sp>
        <p:nvSpPr>
          <p:cNvPr id="6" name="İçerik Yer Tutucusu 5"/>
          <p:cNvSpPr>
            <a:spLocks noGrp="1"/>
          </p:cNvSpPr>
          <p:nvPr>
            <p:ph sz="half" idx="14"/>
          </p:nvPr>
        </p:nvSpPr>
        <p:spPr>
          <a:xfrm>
            <a:off x="6246091" y="5000625"/>
            <a:ext cx="5708968" cy="1646545"/>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smtClean="0"/>
              <a:t>2021-2023 </a:t>
            </a:r>
            <a:r>
              <a:rPr lang="tr-TR" sz="1200" dirty="0"/>
              <a:t>döneminde toplam </a:t>
            </a:r>
            <a:r>
              <a:rPr lang="tr-TR" sz="1200" dirty="0" smtClean="0"/>
              <a:t>elektrik tüketiminde %3.22 </a:t>
            </a:r>
            <a:r>
              <a:rPr lang="tr-TR" sz="1200" dirty="0"/>
              <a:t>artış olmuştur. Sanayi işletmelerinde </a:t>
            </a:r>
            <a:r>
              <a:rPr lang="tr-TR" sz="1200" dirty="0" smtClean="0"/>
              <a:t>%-14,3, </a:t>
            </a:r>
            <a:r>
              <a:rPr lang="tr-TR" sz="1200" dirty="0"/>
              <a:t>meskenlerde </a:t>
            </a:r>
            <a:r>
              <a:rPr lang="tr-TR" sz="1200" dirty="0" smtClean="0"/>
              <a:t>%5.41, </a:t>
            </a:r>
            <a:r>
              <a:rPr lang="tr-TR" sz="1200" dirty="0"/>
              <a:t>ticarethanelerde </a:t>
            </a:r>
            <a:r>
              <a:rPr lang="tr-TR" sz="1200" dirty="0" smtClean="0"/>
              <a:t>%6 </a:t>
            </a:r>
            <a:r>
              <a:rPr lang="tr-TR" sz="1200" dirty="0"/>
              <a:t>artış olduğu görülmektedir. </a:t>
            </a:r>
            <a:r>
              <a:rPr lang="tr-TR" sz="1200" dirty="0" smtClean="0"/>
              <a:t>Diğer kategorisinde  yer alan, </a:t>
            </a:r>
            <a:r>
              <a:rPr lang="tr-TR" sz="1200" dirty="0"/>
              <a:t>tarımsal sulama, sokak aydınlatma gibi tüketimlerin bulunduğu diğer kategorisindeki tüketimde ise </a:t>
            </a:r>
            <a:r>
              <a:rPr lang="tr-TR" sz="1200" dirty="0" smtClean="0"/>
              <a:t>%9’luk artış  </a:t>
            </a:r>
            <a:r>
              <a:rPr lang="tr-TR" sz="1200" dirty="0"/>
              <a:t>gerçekleşmiştir</a:t>
            </a:r>
            <a:r>
              <a:rPr lang="tr-TR" sz="1200" dirty="0" smtClean="0"/>
              <a:t>.</a:t>
            </a:r>
          </a:p>
          <a:p>
            <a:r>
              <a:rPr lang="tr-TR" sz="1200" dirty="0" smtClean="0"/>
              <a:t>Trabzon  </a:t>
            </a:r>
            <a:r>
              <a:rPr lang="tr-TR" sz="1200" dirty="0"/>
              <a:t>ili son </a:t>
            </a:r>
            <a:r>
              <a:rPr lang="tr-TR" sz="1200" dirty="0" smtClean="0"/>
              <a:t>3 yıllık enerji </a:t>
            </a:r>
            <a:r>
              <a:rPr lang="tr-TR" sz="1200" dirty="0"/>
              <a:t>tüketim istatistiklerine bakıldığında </a:t>
            </a:r>
            <a:r>
              <a:rPr lang="tr-TR" sz="1200" dirty="0" smtClean="0"/>
              <a:t>mesken ve  ticarethanelerde artış,  </a:t>
            </a:r>
            <a:r>
              <a:rPr lang="tr-TR" sz="1200" dirty="0"/>
              <a:t>sanayi tüketimlerinde </a:t>
            </a:r>
            <a:r>
              <a:rPr lang="tr-TR" sz="1200" dirty="0" smtClean="0"/>
              <a:t>azalış, diğer </a:t>
            </a:r>
            <a:r>
              <a:rPr lang="tr-TR" sz="1200" dirty="0"/>
              <a:t>tüketimlerde ise </a:t>
            </a:r>
            <a:r>
              <a:rPr lang="tr-TR" sz="1200" dirty="0" smtClean="0"/>
              <a:t>artış </a:t>
            </a:r>
            <a:r>
              <a:rPr lang="tr-TR" sz="1200" dirty="0"/>
              <a:t>olduğu görülmektedir</a:t>
            </a:r>
            <a:r>
              <a:rPr lang="tr-TR" sz="1200" dirty="0" smtClean="0"/>
              <a:t>. </a:t>
            </a:r>
            <a:endParaRPr lang="tr-TR" sz="1200" dirty="0"/>
          </a:p>
        </p:txBody>
      </p:sp>
      <p:graphicFrame>
        <p:nvGraphicFramePr>
          <p:cNvPr id="7" name="İçerik Yer Tutucusu 6"/>
          <p:cNvGraphicFramePr>
            <a:graphicFrameLocks noGrp="1"/>
          </p:cNvGraphicFramePr>
          <p:nvPr>
            <p:ph sz="half" idx="2"/>
            <p:extLst>
              <p:ext uri="{D42A27DB-BD31-4B8C-83A1-F6EECF244321}">
                <p14:modId xmlns:p14="http://schemas.microsoft.com/office/powerpoint/2010/main" val="2477953561"/>
              </p:ext>
            </p:extLst>
          </p:nvPr>
        </p:nvGraphicFramePr>
        <p:xfrm>
          <a:off x="6064509" y="2378075"/>
          <a:ext cx="5708650" cy="2622550"/>
        </p:xfrm>
        <a:graphic>
          <a:graphicData uri="http://schemas.openxmlformats.org/drawingml/2006/chart">
            <c:chart xmlns:c="http://schemas.openxmlformats.org/drawingml/2006/chart" xmlns:r="http://schemas.openxmlformats.org/officeDocument/2006/relationships" r:id="rId3"/>
          </a:graphicData>
        </a:graphic>
      </p:graphicFrame>
      <p:pic>
        <p:nvPicPr>
          <p:cNvPr id="3" name="Resim 2"/>
          <p:cNvPicPr>
            <a:picLocks noChangeAspect="1"/>
          </p:cNvPicPr>
          <p:nvPr/>
        </p:nvPicPr>
        <p:blipFill>
          <a:blip r:embed="rId4"/>
          <a:stretch>
            <a:fillRect/>
          </a:stretch>
        </p:blipFill>
        <p:spPr>
          <a:xfrm>
            <a:off x="275318" y="1260475"/>
            <a:ext cx="5676900" cy="2289122"/>
          </a:xfrm>
          <a:prstGeom prst="rect">
            <a:avLst/>
          </a:prstGeom>
        </p:spPr>
      </p:pic>
    </p:spTree>
    <p:extLst>
      <p:ext uri="{BB962C8B-B14F-4D97-AF65-F5344CB8AC3E}">
        <p14:creationId xmlns:p14="http://schemas.microsoft.com/office/powerpoint/2010/main" val="1153892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a:t>8</a:t>
            </a:r>
          </a:p>
        </p:txBody>
      </p:sp>
      <p:sp>
        <p:nvSpPr>
          <p:cNvPr id="3" name="Unvan 2"/>
          <p:cNvSpPr>
            <a:spLocks noGrp="1"/>
          </p:cNvSpPr>
          <p:nvPr>
            <p:ph type="title"/>
          </p:nvPr>
        </p:nvSpPr>
        <p:spPr/>
        <p:txBody>
          <a:bodyPr anchor="ctr"/>
          <a:lstStyle/>
          <a:p>
            <a:r>
              <a:rPr lang="tr-TR" dirty="0" smtClean="0"/>
              <a:t>Tarım ve Hayvancılık</a:t>
            </a:r>
            <a:endParaRPr lang="tr-TR" dirty="0"/>
          </a:p>
        </p:txBody>
      </p:sp>
    </p:spTree>
    <p:extLst>
      <p:ext uri="{BB962C8B-B14F-4D97-AF65-F5344CB8AC3E}">
        <p14:creationId xmlns:p14="http://schemas.microsoft.com/office/powerpoint/2010/main" val="15885192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313200" y="1445663"/>
            <a:ext cx="5603009" cy="929018"/>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a:lnSpc>
                <a:spcPct val="100000"/>
              </a:lnSpc>
            </a:pPr>
            <a:r>
              <a:rPr lang="tr-TR" sz="1200" dirty="0" smtClean="0"/>
              <a:t>Trabzon ilinde toplam tarımsal alan 108.442 ha </a:t>
            </a:r>
            <a:r>
              <a:rPr lang="tr-TR" sz="1200" dirty="0" err="1" smtClean="0"/>
              <a:t>dır</a:t>
            </a:r>
            <a:r>
              <a:rPr lang="tr-TR" sz="1200" dirty="0" smtClean="0"/>
              <a:t>. </a:t>
            </a:r>
            <a:r>
              <a:rPr lang="tr-TR" sz="1200" dirty="0"/>
              <a:t>Bu </a:t>
            </a:r>
            <a:r>
              <a:rPr lang="tr-TR" sz="1200" dirty="0" smtClean="0"/>
              <a:t>alanın 62.776 ha </a:t>
            </a:r>
            <a:r>
              <a:rPr lang="tr-TR" sz="1200" dirty="0" err="1" smtClean="0"/>
              <a:t>lık</a:t>
            </a:r>
            <a:r>
              <a:rPr lang="tr-TR" sz="1200" dirty="0" smtClean="0"/>
              <a:t> kısmı ÇKS ye kayıtlı olup 181.541ha </a:t>
            </a:r>
            <a:r>
              <a:rPr lang="tr-TR" sz="1200" dirty="0" err="1" smtClean="0"/>
              <a:t>lık</a:t>
            </a:r>
            <a:r>
              <a:rPr lang="tr-TR" sz="1200" dirty="0" smtClean="0"/>
              <a:t> alan (%38.9) </a:t>
            </a:r>
            <a:r>
              <a:rPr lang="tr-TR" sz="1200" dirty="0" err="1" smtClean="0"/>
              <a:t>luk</a:t>
            </a:r>
            <a:r>
              <a:rPr lang="tr-TR" sz="1200" dirty="0" smtClean="0"/>
              <a:t> alan fındık ve orman 100.119 ha (21.31) </a:t>
            </a:r>
            <a:r>
              <a:rPr lang="tr-TR" sz="1200" dirty="0" err="1" smtClean="0"/>
              <a:t>lik</a:t>
            </a:r>
            <a:r>
              <a:rPr lang="tr-TR" sz="1200" dirty="0" smtClean="0"/>
              <a:t> alan çayır mera alanıdır,.</a:t>
            </a:r>
          </a:p>
        </p:txBody>
      </p:sp>
      <p:sp>
        <p:nvSpPr>
          <p:cNvPr id="4" name="Unvan 3"/>
          <p:cNvSpPr>
            <a:spLocks noGrp="1"/>
          </p:cNvSpPr>
          <p:nvPr>
            <p:ph type="title"/>
          </p:nvPr>
        </p:nvSpPr>
        <p:spPr/>
        <p:txBody>
          <a:bodyPr anchor="ctr"/>
          <a:lstStyle/>
          <a:p>
            <a:r>
              <a:rPr lang="tr-TR" dirty="0" smtClean="0"/>
              <a:t>Tarım</a:t>
            </a:r>
            <a:endParaRPr lang="tr-TR" dirty="0"/>
          </a:p>
        </p:txBody>
      </p:sp>
      <p:pic>
        <p:nvPicPr>
          <p:cNvPr id="7" name="Resim 6"/>
          <p:cNvPicPr/>
          <p:nvPr/>
        </p:nvPicPr>
        <p:blipFill>
          <a:blip r:embed="rId2">
            <a:extLst>
              <a:ext uri="{28A0092B-C50C-407E-A947-70E740481C1C}">
                <a14:useLocalDpi xmlns:a14="http://schemas.microsoft.com/office/drawing/2010/main" val="0"/>
              </a:ext>
            </a:extLst>
          </a:blip>
          <a:stretch>
            <a:fillRect/>
          </a:stretch>
        </p:blipFill>
        <p:spPr>
          <a:xfrm>
            <a:off x="315859" y="4316308"/>
            <a:ext cx="2662640" cy="1993538"/>
          </a:xfrm>
          <a:prstGeom prst="rect">
            <a:avLst/>
          </a:prstGeom>
        </p:spPr>
      </p:pic>
      <p:graphicFrame>
        <p:nvGraphicFramePr>
          <p:cNvPr id="8" name="Tablo 7"/>
          <p:cNvGraphicFramePr>
            <a:graphicFrameLocks noGrp="1"/>
          </p:cNvGraphicFramePr>
          <p:nvPr>
            <p:extLst>
              <p:ext uri="{D42A27DB-BD31-4B8C-83A1-F6EECF244321}">
                <p14:modId xmlns:p14="http://schemas.microsoft.com/office/powerpoint/2010/main" val="2503929625"/>
              </p:ext>
            </p:extLst>
          </p:nvPr>
        </p:nvGraphicFramePr>
        <p:xfrm>
          <a:off x="313200" y="2714799"/>
          <a:ext cx="5603009" cy="1169460"/>
        </p:xfrm>
        <a:graphic>
          <a:graphicData uri="http://schemas.openxmlformats.org/drawingml/2006/table">
            <a:tbl>
              <a:tblPr>
                <a:tableStyleId>{5C22544A-7EE6-4342-B048-85BDC9FD1C3A}</a:tableStyleId>
              </a:tblPr>
              <a:tblGrid>
                <a:gridCol w="2465324">
                  <a:extLst>
                    <a:ext uri="{9D8B030D-6E8A-4147-A177-3AD203B41FA5}">
                      <a16:colId xmlns:a16="http://schemas.microsoft.com/office/drawing/2014/main" val="1998136131"/>
                    </a:ext>
                  </a:extLst>
                </a:gridCol>
                <a:gridCol w="3137685">
                  <a:extLst>
                    <a:ext uri="{9D8B030D-6E8A-4147-A177-3AD203B41FA5}">
                      <a16:colId xmlns:a16="http://schemas.microsoft.com/office/drawing/2014/main" val="2080088206"/>
                    </a:ext>
                  </a:extLst>
                </a:gridCol>
              </a:tblGrid>
              <a:tr h="292365">
                <a:tc>
                  <a:txBody>
                    <a:bodyPr/>
                    <a:lstStyle/>
                    <a:p>
                      <a:pPr algn="l" fontAlgn="b"/>
                      <a:r>
                        <a:rPr lang="tr-TR" sz="1200" b="1" u="none" strike="noStrike" dirty="0">
                          <a:solidFill>
                            <a:srgbClr val="00B050"/>
                          </a:solidFill>
                          <a:effectLst/>
                        </a:rPr>
                        <a:t>Tarım Alanı</a:t>
                      </a:r>
                      <a:endParaRPr lang="tr-TR" sz="1200" b="1" i="0" u="none" strike="noStrike" dirty="0">
                        <a:solidFill>
                          <a:srgbClr val="00B050"/>
                        </a:solidFill>
                        <a:effectLst/>
                        <a:latin typeface="Calibri" panose="020F0502020204030204" pitchFamily="34" charset="0"/>
                      </a:endParaRPr>
                    </a:p>
                  </a:txBody>
                  <a:tcPr marL="7620" marR="7620" marT="7620" marB="0" anchor="b"/>
                </a:tc>
                <a:tc>
                  <a:txBody>
                    <a:bodyPr/>
                    <a:lstStyle/>
                    <a:p>
                      <a:pPr algn="ctr" fontAlgn="b"/>
                      <a:r>
                        <a:rPr lang="pt-BR" sz="1200" b="1" u="none" strike="noStrike" dirty="0">
                          <a:solidFill>
                            <a:srgbClr val="00B050"/>
                          </a:solidFill>
                          <a:effectLst/>
                        </a:rPr>
                        <a:t>Ekim </a:t>
                      </a:r>
                      <a:r>
                        <a:rPr lang="pt-BR" sz="1200" b="1" u="none" strike="noStrike" dirty="0" smtClean="0">
                          <a:solidFill>
                            <a:srgbClr val="00B050"/>
                          </a:solidFill>
                          <a:effectLst/>
                        </a:rPr>
                        <a:t>Al</a:t>
                      </a:r>
                      <a:r>
                        <a:rPr lang="tr-TR" sz="1200" b="1" u="none" strike="noStrike" dirty="0" smtClean="0">
                          <a:solidFill>
                            <a:srgbClr val="00B050"/>
                          </a:solidFill>
                          <a:effectLst/>
                        </a:rPr>
                        <a:t>an</a:t>
                      </a:r>
                      <a:r>
                        <a:rPr lang="pt-BR" sz="1200" b="1" u="none" strike="noStrike" dirty="0" smtClean="0">
                          <a:solidFill>
                            <a:srgbClr val="00B050"/>
                          </a:solidFill>
                          <a:effectLst/>
                        </a:rPr>
                        <a:t> </a:t>
                      </a:r>
                      <a:r>
                        <a:rPr lang="pt-BR" sz="1200" b="1" u="none" strike="noStrike" dirty="0">
                          <a:solidFill>
                            <a:srgbClr val="00B050"/>
                          </a:solidFill>
                          <a:effectLst/>
                        </a:rPr>
                        <a:t>2024 (IVA) da</a:t>
                      </a:r>
                      <a:endParaRPr lang="pt-BR" sz="12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34096921"/>
                  </a:ext>
                </a:extLst>
              </a:tr>
              <a:tr h="292365">
                <a:tc>
                  <a:txBody>
                    <a:bodyPr/>
                    <a:lstStyle/>
                    <a:p>
                      <a:pPr algn="l" fontAlgn="b"/>
                      <a:r>
                        <a:rPr lang="tr-TR" sz="1100" u="none" strike="noStrike" dirty="0">
                          <a:effectLst/>
                        </a:rPr>
                        <a:t>Tarla Bitkileri Alanı</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240.010</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5847152"/>
                  </a:ext>
                </a:extLst>
              </a:tr>
              <a:tr h="292365">
                <a:tc>
                  <a:txBody>
                    <a:bodyPr/>
                    <a:lstStyle/>
                    <a:p>
                      <a:pPr algn="l" fontAlgn="b"/>
                      <a:r>
                        <a:rPr lang="tr-TR" sz="1100" u="none" strike="noStrike">
                          <a:effectLst/>
                        </a:rPr>
                        <a:t>Sebze Alanı</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24.588</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5364123"/>
                  </a:ext>
                </a:extLst>
              </a:tr>
              <a:tr h="292365">
                <a:tc>
                  <a:txBody>
                    <a:bodyPr/>
                    <a:lstStyle/>
                    <a:p>
                      <a:pPr algn="l" fontAlgn="b"/>
                      <a:r>
                        <a:rPr lang="tr-TR" sz="1100" u="none" strike="noStrike">
                          <a:effectLst/>
                        </a:rPr>
                        <a:t>Meyve Alanı</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825.837</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50564531"/>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85093180"/>
              </p:ext>
            </p:extLst>
          </p:nvPr>
        </p:nvGraphicFramePr>
        <p:xfrm>
          <a:off x="6382326" y="1663239"/>
          <a:ext cx="5347855" cy="1246216"/>
        </p:xfrm>
        <a:graphic>
          <a:graphicData uri="http://schemas.openxmlformats.org/drawingml/2006/table">
            <a:tbl>
              <a:tblPr>
                <a:tableStyleId>{5C22544A-7EE6-4342-B048-85BDC9FD1C3A}</a:tableStyleId>
              </a:tblPr>
              <a:tblGrid>
                <a:gridCol w="2353056">
                  <a:extLst>
                    <a:ext uri="{9D8B030D-6E8A-4147-A177-3AD203B41FA5}">
                      <a16:colId xmlns:a16="http://schemas.microsoft.com/office/drawing/2014/main" val="3135501940"/>
                    </a:ext>
                  </a:extLst>
                </a:gridCol>
                <a:gridCol w="2994799">
                  <a:extLst>
                    <a:ext uri="{9D8B030D-6E8A-4147-A177-3AD203B41FA5}">
                      <a16:colId xmlns:a16="http://schemas.microsoft.com/office/drawing/2014/main" val="1040296008"/>
                    </a:ext>
                  </a:extLst>
                </a:gridCol>
              </a:tblGrid>
              <a:tr h="311554">
                <a:tc>
                  <a:txBody>
                    <a:bodyPr/>
                    <a:lstStyle/>
                    <a:p>
                      <a:pPr algn="l" fontAlgn="b"/>
                      <a:r>
                        <a:rPr lang="tr-TR" sz="1200" b="1" u="none" strike="noStrike" dirty="0">
                          <a:solidFill>
                            <a:srgbClr val="00B050"/>
                          </a:solidFill>
                          <a:effectLst/>
                        </a:rPr>
                        <a:t>Bitkisel Üretim Miktarı</a:t>
                      </a:r>
                      <a:endParaRPr lang="tr-TR" sz="1200" b="1" i="0" u="none" strike="noStrike" dirty="0">
                        <a:solidFill>
                          <a:srgbClr val="00B05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solidFill>
                            <a:srgbClr val="00B050"/>
                          </a:solidFill>
                          <a:effectLst/>
                        </a:rPr>
                        <a:t>Üretim Miktarı 2024 </a:t>
                      </a:r>
                      <a:r>
                        <a:rPr lang="tr-TR" sz="1200" b="1" u="none" strike="noStrike" dirty="0" smtClean="0">
                          <a:solidFill>
                            <a:srgbClr val="00B050"/>
                          </a:solidFill>
                          <a:effectLst/>
                        </a:rPr>
                        <a:t>(IVA</a:t>
                      </a:r>
                      <a:r>
                        <a:rPr lang="tr-TR" sz="1200" b="1" u="none" strike="noStrike" dirty="0">
                          <a:solidFill>
                            <a:srgbClr val="00B050"/>
                          </a:solidFill>
                          <a:effectLst/>
                        </a:rPr>
                        <a:t>) Ton</a:t>
                      </a:r>
                      <a:endParaRPr lang="tr-TR" sz="12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13438607"/>
                  </a:ext>
                </a:extLst>
              </a:tr>
              <a:tr h="311554">
                <a:tc>
                  <a:txBody>
                    <a:bodyPr/>
                    <a:lstStyle/>
                    <a:p>
                      <a:pPr algn="l" fontAlgn="b"/>
                      <a:r>
                        <a:rPr lang="tr-TR" sz="1100" u="none" strike="noStrike">
                          <a:effectLst/>
                        </a:rPr>
                        <a:t>Tarla Bitkileri Üretimi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119.089</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0384345"/>
                  </a:ext>
                </a:extLst>
              </a:tr>
              <a:tr h="311554">
                <a:tc>
                  <a:txBody>
                    <a:bodyPr/>
                    <a:lstStyle/>
                    <a:p>
                      <a:pPr algn="l" fontAlgn="b"/>
                      <a:r>
                        <a:rPr lang="tr-TR" sz="1100" u="none" strike="noStrike" dirty="0">
                          <a:effectLst/>
                        </a:rPr>
                        <a:t>Sebze Üretimi</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24.631</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43283325"/>
                  </a:ext>
                </a:extLst>
              </a:tr>
              <a:tr h="311554">
                <a:tc>
                  <a:txBody>
                    <a:bodyPr/>
                    <a:lstStyle/>
                    <a:p>
                      <a:pPr algn="l" fontAlgn="b"/>
                      <a:r>
                        <a:rPr lang="tr-TR" sz="1100" u="none" strike="noStrike">
                          <a:effectLst/>
                        </a:rPr>
                        <a:t>Meyve Üretimi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311.050</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34739946"/>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2190399163"/>
              </p:ext>
            </p:extLst>
          </p:nvPr>
        </p:nvGraphicFramePr>
        <p:xfrm>
          <a:off x="6382326" y="3546766"/>
          <a:ext cx="5347856" cy="2753844"/>
        </p:xfrm>
        <a:graphic>
          <a:graphicData uri="http://schemas.openxmlformats.org/drawingml/2006/table">
            <a:tbl>
              <a:tblPr>
                <a:tableStyleId>{5C22544A-7EE6-4342-B048-85BDC9FD1C3A}</a:tableStyleId>
              </a:tblPr>
              <a:tblGrid>
                <a:gridCol w="1359026">
                  <a:extLst>
                    <a:ext uri="{9D8B030D-6E8A-4147-A177-3AD203B41FA5}">
                      <a16:colId xmlns:a16="http://schemas.microsoft.com/office/drawing/2014/main" val="1948170009"/>
                    </a:ext>
                  </a:extLst>
                </a:gridCol>
                <a:gridCol w="2100313">
                  <a:extLst>
                    <a:ext uri="{9D8B030D-6E8A-4147-A177-3AD203B41FA5}">
                      <a16:colId xmlns:a16="http://schemas.microsoft.com/office/drawing/2014/main" val="4246160209"/>
                    </a:ext>
                  </a:extLst>
                </a:gridCol>
                <a:gridCol w="1888517">
                  <a:extLst>
                    <a:ext uri="{9D8B030D-6E8A-4147-A177-3AD203B41FA5}">
                      <a16:colId xmlns:a16="http://schemas.microsoft.com/office/drawing/2014/main" val="2722792866"/>
                    </a:ext>
                  </a:extLst>
                </a:gridCol>
              </a:tblGrid>
              <a:tr h="229487">
                <a:tc>
                  <a:txBody>
                    <a:bodyPr/>
                    <a:lstStyle/>
                    <a:p>
                      <a:pPr algn="l" fontAlgn="b"/>
                      <a:r>
                        <a:rPr lang="tr-TR" sz="1200" b="1" u="none" strike="noStrike" dirty="0">
                          <a:solidFill>
                            <a:srgbClr val="00B050"/>
                          </a:solidFill>
                          <a:effectLst/>
                        </a:rPr>
                        <a:t> </a:t>
                      </a:r>
                      <a:endParaRPr lang="tr-TR" sz="1200" b="1" i="0" u="none" strike="noStrike" dirty="0">
                        <a:solidFill>
                          <a:srgbClr val="00B05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solidFill>
                            <a:srgbClr val="00B050"/>
                          </a:solidFill>
                          <a:effectLst/>
                        </a:rPr>
                        <a:t>2024 Ekilen Alan(da) (IVA)</a:t>
                      </a:r>
                      <a:endParaRPr lang="tr-TR" sz="1200" b="1" i="0" u="none" strike="noStrike" dirty="0">
                        <a:solidFill>
                          <a:srgbClr val="00B05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solidFill>
                            <a:srgbClr val="00B050"/>
                          </a:solidFill>
                          <a:effectLst/>
                        </a:rPr>
                        <a:t>2024 Üretim(Ton) (IVA)</a:t>
                      </a:r>
                      <a:endParaRPr lang="tr-TR" sz="12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67564877"/>
                  </a:ext>
                </a:extLst>
              </a:tr>
              <a:tr h="229487">
                <a:tc>
                  <a:txBody>
                    <a:bodyPr/>
                    <a:lstStyle/>
                    <a:p>
                      <a:pPr algn="l" fontAlgn="b"/>
                      <a:r>
                        <a:rPr lang="tr-TR" sz="1100" u="none" strike="noStrike">
                          <a:effectLst/>
                        </a:rPr>
                        <a:t>Fındık</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652.379</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38.321</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14502736"/>
                  </a:ext>
                </a:extLst>
              </a:tr>
              <a:tr h="229487">
                <a:tc>
                  <a:txBody>
                    <a:bodyPr/>
                    <a:lstStyle/>
                    <a:p>
                      <a:pPr algn="l" fontAlgn="b"/>
                      <a:r>
                        <a:rPr lang="tr-TR" sz="1100" u="none" strike="noStrike">
                          <a:effectLst/>
                        </a:rPr>
                        <a:t>Çay</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170.004</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254.466</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9835976"/>
                  </a:ext>
                </a:extLst>
              </a:tr>
              <a:tr h="229487">
                <a:tc>
                  <a:txBody>
                    <a:bodyPr/>
                    <a:lstStyle/>
                    <a:p>
                      <a:pPr algn="l" fontAlgn="b"/>
                      <a:r>
                        <a:rPr lang="tr-TR" sz="1100" u="none" strike="noStrike">
                          <a:effectLst/>
                        </a:rPr>
                        <a:t>Ceviz</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1.456</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1.206</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1932920"/>
                  </a:ext>
                </a:extLst>
              </a:tr>
              <a:tr h="229487">
                <a:tc>
                  <a:txBody>
                    <a:bodyPr/>
                    <a:lstStyle/>
                    <a:p>
                      <a:pPr algn="l" fontAlgn="b"/>
                      <a:r>
                        <a:rPr lang="tr-TR" sz="1100" u="none" strike="noStrike">
                          <a:effectLst/>
                        </a:rPr>
                        <a:t>Kivi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1.039</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1.517</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631058"/>
                  </a:ext>
                </a:extLst>
              </a:tr>
              <a:tr h="229487">
                <a:tc>
                  <a:txBody>
                    <a:bodyPr/>
                    <a:lstStyle/>
                    <a:p>
                      <a:pPr algn="l" fontAlgn="b"/>
                      <a:r>
                        <a:rPr lang="tr-TR" sz="1100" u="none" strike="noStrike">
                          <a:effectLst/>
                        </a:rPr>
                        <a:t>Mavi Yemiş</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212</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84</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0783198"/>
                  </a:ext>
                </a:extLst>
              </a:tr>
              <a:tr h="229487">
                <a:tc>
                  <a:txBody>
                    <a:bodyPr/>
                    <a:lstStyle/>
                    <a:p>
                      <a:pPr algn="l" fontAlgn="b"/>
                      <a:r>
                        <a:rPr lang="tr-TR" sz="1100" u="none" strike="noStrike">
                          <a:effectLst/>
                        </a:rPr>
                        <a:t>Trabzon Hurması</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145</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213</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46635267"/>
                  </a:ext>
                </a:extLst>
              </a:tr>
              <a:tr h="229487">
                <a:tc>
                  <a:txBody>
                    <a:bodyPr/>
                    <a:lstStyle/>
                    <a:p>
                      <a:pPr algn="l" fontAlgn="b"/>
                      <a:r>
                        <a:rPr lang="tr-TR" sz="1100" u="none" strike="noStrike">
                          <a:effectLst/>
                        </a:rPr>
                        <a:t>Mısır</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72.392</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16.899</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36485100"/>
                  </a:ext>
                </a:extLst>
              </a:tr>
              <a:tr h="229487">
                <a:tc>
                  <a:txBody>
                    <a:bodyPr/>
                    <a:lstStyle/>
                    <a:p>
                      <a:pPr algn="l" fontAlgn="b"/>
                      <a:r>
                        <a:rPr lang="tr-TR" sz="1100" u="none" strike="noStrike">
                          <a:effectLst/>
                        </a:rPr>
                        <a:t>Patates</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25.998</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27.711</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6125363"/>
                  </a:ext>
                </a:extLst>
              </a:tr>
              <a:tr h="229487">
                <a:tc>
                  <a:txBody>
                    <a:bodyPr/>
                    <a:lstStyle/>
                    <a:p>
                      <a:pPr algn="l" fontAlgn="b"/>
                      <a:r>
                        <a:rPr lang="tr-TR" sz="1100" u="none" strike="noStrike">
                          <a:effectLst/>
                        </a:rPr>
                        <a:t>Kuru Fasülye</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7.426</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774</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5927900"/>
                  </a:ext>
                </a:extLst>
              </a:tr>
              <a:tr h="229487">
                <a:tc>
                  <a:txBody>
                    <a:bodyPr/>
                    <a:lstStyle/>
                    <a:p>
                      <a:pPr algn="l" fontAlgn="b"/>
                      <a:r>
                        <a:rPr lang="tr-TR" sz="1100" u="none" strike="noStrike">
                          <a:effectLst/>
                        </a:rPr>
                        <a:t>Taze Fasülye</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6.352</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3.786</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17231303"/>
                  </a:ext>
                </a:extLst>
              </a:tr>
              <a:tr h="229487">
                <a:tc>
                  <a:txBody>
                    <a:bodyPr/>
                    <a:lstStyle/>
                    <a:p>
                      <a:pPr algn="l" fontAlgn="b"/>
                      <a:r>
                        <a:rPr lang="tr-TR" sz="1100" u="none" strike="noStrike">
                          <a:effectLst/>
                        </a:rPr>
                        <a:t>Karalahana</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5.477</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5.228</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91640056"/>
                  </a:ext>
                </a:extLst>
              </a:tr>
            </a:tbl>
          </a:graphicData>
        </a:graphic>
      </p:graphicFrame>
      <p:pic>
        <p:nvPicPr>
          <p:cNvPr id="11" name="Resim 10"/>
          <p:cNvPicPr>
            <a:picLocks noChangeAspect="1"/>
          </p:cNvPicPr>
          <p:nvPr/>
        </p:nvPicPr>
        <p:blipFill>
          <a:blip r:embed="rId3"/>
          <a:stretch>
            <a:fillRect/>
          </a:stretch>
        </p:blipFill>
        <p:spPr>
          <a:xfrm>
            <a:off x="3296834" y="4316308"/>
            <a:ext cx="2619375" cy="1929193"/>
          </a:xfrm>
          <a:prstGeom prst="rect">
            <a:avLst/>
          </a:prstGeom>
        </p:spPr>
      </p:pic>
    </p:spTree>
    <p:extLst>
      <p:ext uri="{BB962C8B-B14F-4D97-AF65-F5344CB8AC3E}">
        <p14:creationId xmlns:p14="http://schemas.microsoft.com/office/powerpoint/2010/main" val="2266010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414675" y="2174400"/>
            <a:ext cx="4561945" cy="3269667"/>
          </a:xfrm>
        </p:spPr>
        <p:txBody>
          <a:bodyPr>
            <a:noAutofit/>
          </a:bodyPr>
          <a:lstStyle/>
          <a:p>
            <a:pPr marL="342900" indent="-342900" algn="just">
              <a:buFont typeface="+mj-lt"/>
              <a:buAutoNum type="arabicPeriod"/>
            </a:pPr>
            <a:r>
              <a:rPr lang="tr-TR" b="1" dirty="0" smtClean="0">
                <a:hlinkClick r:id="rId2" action="ppaction://hlinksldjump"/>
              </a:rPr>
              <a:t>Nüfus</a:t>
            </a:r>
            <a:endParaRPr lang="tr-TR" b="1" dirty="0" smtClean="0"/>
          </a:p>
          <a:p>
            <a:pPr marL="342900" indent="-342900" algn="just">
              <a:buFont typeface="+mj-lt"/>
              <a:buAutoNum type="arabicPeriod" startAt="2"/>
            </a:pPr>
            <a:r>
              <a:rPr lang="tr-TR" b="1" dirty="0" smtClean="0">
                <a:hlinkClick r:id="rId3" action="ppaction://hlinksldjump"/>
              </a:rPr>
              <a:t>İstihdam</a:t>
            </a:r>
            <a:endParaRPr lang="tr-TR" b="1" dirty="0" smtClean="0"/>
          </a:p>
          <a:p>
            <a:pPr marL="342900" indent="-342900" algn="just">
              <a:buFont typeface="+mj-lt"/>
              <a:buAutoNum type="arabicPeriod" startAt="3"/>
            </a:pPr>
            <a:r>
              <a:rPr lang="tr-TR" b="1" dirty="0" smtClean="0">
                <a:hlinkClick r:id="rId4" action="ppaction://hlinksldjump"/>
              </a:rPr>
              <a:t>Sağlık</a:t>
            </a:r>
            <a:endParaRPr lang="tr-TR" b="1" dirty="0"/>
          </a:p>
          <a:p>
            <a:pPr marL="342900" indent="-342900" algn="just">
              <a:buFont typeface="+mj-lt"/>
              <a:buAutoNum type="arabicPeriod" startAt="4"/>
            </a:pPr>
            <a:r>
              <a:rPr lang="tr-TR" b="1" dirty="0" smtClean="0">
                <a:hlinkClick r:id="rId5" action="ppaction://hlinksldjump"/>
              </a:rPr>
              <a:t>Eğitim</a:t>
            </a:r>
            <a:endParaRPr lang="tr-TR" b="1" dirty="0" smtClean="0"/>
          </a:p>
          <a:p>
            <a:pPr marL="342900" indent="-342900" algn="just">
              <a:buFont typeface="+mj-lt"/>
              <a:buAutoNum type="arabicPeriod" startAt="4"/>
            </a:pPr>
            <a:r>
              <a:rPr lang="tr-TR" b="1" dirty="0" smtClean="0">
                <a:hlinkClick r:id="rId6" action="ppaction://hlinksldjump"/>
              </a:rPr>
              <a:t>Sosyal ve Kültürel Yaşam</a:t>
            </a:r>
            <a:endParaRPr lang="tr-TR" b="1" dirty="0" smtClean="0"/>
          </a:p>
          <a:p>
            <a:pPr marL="342900" indent="-342900" algn="just">
              <a:buFont typeface="+mj-lt"/>
              <a:buAutoNum type="arabicPeriod" startAt="4"/>
            </a:pPr>
            <a:r>
              <a:rPr lang="tr-TR" b="1" dirty="0" smtClean="0">
                <a:hlinkClick r:id="rId7" action="ppaction://hlinksldjump"/>
              </a:rPr>
              <a:t>Yeraltı Kaynakları</a:t>
            </a:r>
            <a:endParaRPr lang="tr-TR" b="1" dirty="0" smtClean="0"/>
          </a:p>
          <a:p>
            <a:pPr marL="342900" indent="-342900" algn="just">
              <a:buFont typeface="+mj-lt"/>
              <a:buAutoNum type="arabicPeriod" startAt="4"/>
            </a:pPr>
            <a:r>
              <a:rPr lang="tr-TR" b="1" dirty="0" smtClean="0">
                <a:hlinkClick r:id="rId8" action="ppaction://hlinksldjump"/>
              </a:rPr>
              <a:t>Çevre ve Enerji</a:t>
            </a:r>
            <a:endParaRPr lang="tr-TR" b="1" dirty="0" smtClean="0"/>
          </a:p>
          <a:p>
            <a:pPr marL="342900" indent="-342900" algn="just">
              <a:buFont typeface="+mj-lt"/>
              <a:buAutoNum type="arabicPeriod" startAt="4"/>
            </a:pPr>
            <a:r>
              <a:rPr lang="tr-TR" b="1" dirty="0" smtClean="0">
                <a:hlinkClick r:id="rId9" action="ppaction://hlinksldjump"/>
              </a:rPr>
              <a:t>Tarım ve Hayvancılık</a:t>
            </a:r>
            <a:endParaRPr lang="tr-TR" b="1" dirty="0" smtClean="0"/>
          </a:p>
          <a:p>
            <a:pPr marL="342900" indent="-342900" algn="just">
              <a:buFont typeface="+mj-lt"/>
              <a:buAutoNum type="arabicPeriod" startAt="4"/>
            </a:pPr>
            <a:endParaRPr lang="tr-TR" b="1" dirty="0" smtClean="0"/>
          </a:p>
        </p:txBody>
      </p:sp>
      <p:sp>
        <p:nvSpPr>
          <p:cNvPr id="4" name="İçerik Yer Tutucusu 1"/>
          <p:cNvSpPr txBox="1">
            <a:spLocks/>
          </p:cNvSpPr>
          <p:nvPr/>
        </p:nvSpPr>
        <p:spPr>
          <a:xfrm>
            <a:off x="7319223" y="2174400"/>
            <a:ext cx="4561945" cy="3269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tr-TR" b="1" dirty="0"/>
          </a:p>
          <a:p>
            <a:pPr marL="342900" indent="-342900" algn="just">
              <a:buFont typeface="+mj-lt"/>
              <a:buAutoNum type="arabicPeriod" startAt="9"/>
            </a:pPr>
            <a:r>
              <a:rPr lang="tr-TR" b="1" dirty="0"/>
              <a:t> </a:t>
            </a:r>
            <a:r>
              <a:rPr lang="tr-TR" b="1" dirty="0" smtClean="0">
                <a:hlinkClick r:id="rId10" action="ppaction://hlinksldjump"/>
              </a:rPr>
              <a:t>Dış Ticaret</a:t>
            </a:r>
            <a:endParaRPr lang="tr-TR" b="1" dirty="0"/>
          </a:p>
          <a:p>
            <a:pPr marL="342900" indent="-342900" algn="just">
              <a:buFont typeface="+mj-lt"/>
              <a:buAutoNum type="arabicPeriod" startAt="9"/>
            </a:pPr>
            <a:r>
              <a:rPr lang="tr-TR" b="1" dirty="0"/>
              <a:t> </a:t>
            </a:r>
            <a:r>
              <a:rPr lang="tr-TR" b="1" dirty="0" smtClean="0">
                <a:hlinkClick r:id="rId11" action="ppaction://hlinksldjump"/>
              </a:rPr>
              <a:t>Lojistik</a:t>
            </a:r>
            <a:endParaRPr lang="tr-TR" b="1" dirty="0"/>
          </a:p>
          <a:p>
            <a:pPr marL="342900" indent="-342900" algn="just">
              <a:buFont typeface="+mj-lt"/>
              <a:buAutoNum type="arabicPeriod" startAt="9"/>
            </a:pPr>
            <a:r>
              <a:rPr lang="tr-TR" b="1" dirty="0"/>
              <a:t> </a:t>
            </a:r>
            <a:r>
              <a:rPr lang="tr-TR" b="1" dirty="0" smtClean="0">
                <a:hlinkClick r:id="rId12" action="ppaction://hlinksldjump"/>
              </a:rPr>
              <a:t>Yatırım</a:t>
            </a:r>
            <a:endParaRPr lang="tr-TR" b="1" dirty="0"/>
          </a:p>
          <a:p>
            <a:pPr marL="342900" indent="-342900" algn="just">
              <a:buFont typeface="+mj-lt"/>
              <a:buAutoNum type="arabicPeriod" startAt="9"/>
            </a:pPr>
            <a:r>
              <a:rPr lang="tr-TR" b="1" dirty="0" smtClean="0"/>
              <a:t> </a:t>
            </a:r>
            <a:r>
              <a:rPr lang="tr-TR" b="1" dirty="0" smtClean="0">
                <a:hlinkClick r:id="rId13" action="ppaction://hlinksldjump"/>
              </a:rPr>
              <a:t>Turizm</a:t>
            </a:r>
            <a:endParaRPr lang="tr-TR" b="1" dirty="0"/>
          </a:p>
          <a:p>
            <a:pPr marL="342900" indent="-342900" algn="just">
              <a:buFont typeface="+mj-lt"/>
              <a:buAutoNum type="arabicPeriod" startAt="9"/>
            </a:pPr>
            <a:r>
              <a:rPr lang="tr-TR" b="1" dirty="0" smtClean="0"/>
              <a:t> </a:t>
            </a:r>
            <a:r>
              <a:rPr lang="tr-TR" b="1" dirty="0" smtClean="0">
                <a:hlinkClick r:id="rId14" action="ppaction://hlinksldjump"/>
              </a:rPr>
              <a:t>Sanayi</a:t>
            </a:r>
            <a:endParaRPr lang="tr-TR" b="1" dirty="0"/>
          </a:p>
          <a:p>
            <a:pPr marL="342900" indent="-342900" algn="just">
              <a:buFont typeface="+mj-lt"/>
              <a:buAutoNum type="arabicPeriod" startAt="9"/>
            </a:pPr>
            <a:r>
              <a:rPr lang="tr-TR" b="1" dirty="0" smtClean="0"/>
              <a:t> </a:t>
            </a:r>
            <a:r>
              <a:rPr lang="tr-TR" b="1" dirty="0" smtClean="0">
                <a:hlinkClick r:id="rId15" action="ppaction://hlinksldjump"/>
              </a:rPr>
              <a:t>Bankacılık</a:t>
            </a:r>
            <a:endParaRPr lang="tr-TR" b="1" dirty="0"/>
          </a:p>
        </p:txBody>
      </p:sp>
      <p:sp>
        <p:nvSpPr>
          <p:cNvPr id="5" name="Unvan 3"/>
          <p:cNvSpPr>
            <a:spLocks noGrp="1"/>
          </p:cNvSpPr>
          <p:nvPr>
            <p:ph type="title"/>
          </p:nvPr>
        </p:nvSpPr>
        <p:spPr>
          <a:xfrm>
            <a:off x="314008" y="180493"/>
            <a:ext cx="11567160" cy="780387"/>
          </a:xfrm>
        </p:spPr>
        <p:txBody>
          <a:bodyPr anchor="ctr"/>
          <a:lstStyle/>
          <a:p>
            <a:r>
              <a:rPr lang="tr-TR" dirty="0" smtClean="0"/>
              <a:t>İçindekiler</a:t>
            </a:r>
            <a:endParaRPr lang="tr-TR" dirty="0"/>
          </a:p>
        </p:txBody>
      </p:sp>
    </p:spTree>
    <p:extLst>
      <p:ext uri="{BB962C8B-B14F-4D97-AF65-F5344CB8AC3E}">
        <p14:creationId xmlns:p14="http://schemas.microsoft.com/office/powerpoint/2010/main" val="3347576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6172200" y="1259999"/>
            <a:ext cx="5708968" cy="2545383"/>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Autofit/>
          </a:bodyPr>
          <a:lstStyle/>
          <a:p>
            <a:pPr>
              <a:lnSpc>
                <a:spcPct val="100000"/>
              </a:lnSpc>
            </a:pPr>
            <a:r>
              <a:rPr lang="tr-TR" sz="1200" b="1" dirty="0" smtClean="0"/>
              <a:t>Balıkçılık</a:t>
            </a:r>
          </a:p>
          <a:p>
            <a:pPr>
              <a:lnSpc>
                <a:spcPct val="100000"/>
              </a:lnSpc>
            </a:pPr>
            <a:r>
              <a:rPr lang="tr-TR" sz="1200" dirty="0" smtClean="0"/>
              <a:t>1.024 Balık Gemisi ve 6.398 profesyonel balıkçı ile Trabzon Türkiye'nin balıkçılık filosunda ön sıralarda yer almaktadır. Trabzonlu balıkçılar Türkiye’nin tüm denizleri ile birlikte okyanuslarda da balıkçılık yapmaktadır.</a:t>
            </a:r>
          </a:p>
          <a:p>
            <a:pPr>
              <a:lnSpc>
                <a:spcPct val="100000"/>
              </a:lnSpc>
            </a:pPr>
            <a:r>
              <a:rPr lang="tr-TR" sz="1200" dirty="0"/>
              <a:t>İlimizde denizde yetiştiricilik tesisi olarak 21 tane işletme bulunmakta ve proje </a:t>
            </a:r>
            <a:r>
              <a:rPr lang="tr-TR" sz="1200" dirty="0" smtClean="0"/>
              <a:t>kapasitesi 38.740 </a:t>
            </a:r>
            <a:r>
              <a:rPr lang="tr-TR" sz="1200" dirty="0"/>
              <a:t>ton/yıldır.</a:t>
            </a:r>
          </a:p>
          <a:p>
            <a:pPr>
              <a:lnSpc>
                <a:spcPct val="100000"/>
              </a:lnSpc>
            </a:pPr>
            <a:r>
              <a:rPr lang="tr-TR" sz="1200" dirty="0"/>
              <a:t>İlimizde karada kurulu 46 tane işletme bulunmaktadır. Karada kurulu işletmelerin </a:t>
            </a:r>
            <a:r>
              <a:rPr lang="tr-TR" sz="1200" dirty="0" smtClean="0"/>
              <a:t>proje kapasitesi </a:t>
            </a:r>
            <a:r>
              <a:rPr lang="tr-TR" sz="1200" dirty="0"/>
              <a:t>1.302 ton/yıldır.</a:t>
            </a:r>
          </a:p>
          <a:p>
            <a:pPr>
              <a:lnSpc>
                <a:spcPct val="100000"/>
              </a:lnSpc>
            </a:pPr>
            <a:r>
              <a:rPr lang="tr-TR" sz="1200" dirty="0"/>
              <a:t>İlimizde karada ve denizde toplam mevcut yetiştiricilik proje kapasitesi 40.042 ton/yıldır.</a:t>
            </a:r>
          </a:p>
          <a:p>
            <a:pPr>
              <a:lnSpc>
                <a:spcPct val="100000"/>
              </a:lnSpc>
            </a:pPr>
            <a:endParaRPr lang="tr-TR" sz="1200" dirty="0"/>
          </a:p>
        </p:txBody>
      </p:sp>
      <p:sp>
        <p:nvSpPr>
          <p:cNvPr id="4" name="Unvan 3"/>
          <p:cNvSpPr>
            <a:spLocks noGrp="1"/>
          </p:cNvSpPr>
          <p:nvPr>
            <p:ph type="title"/>
          </p:nvPr>
        </p:nvSpPr>
        <p:spPr/>
        <p:txBody>
          <a:bodyPr anchor="ctr"/>
          <a:lstStyle/>
          <a:p>
            <a:r>
              <a:rPr lang="tr-TR" dirty="0" smtClean="0"/>
              <a:t>Hayvancılık</a:t>
            </a:r>
            <a:endParaRPr lang="tr-TR" dirty="0"/>
          </a:p>
        </p:txBody>
      </p:sp>
      <p:pic>
        <p:nvPicPr>
          <p:cNvPr id="11" name="İçerik Yer Tutucusu 10" descr="http://www.oltadakibalik.com/wp-content/uploads/2013/03/alabal%C4%B1k.jpg"/>
          <p:cNvPicPr>
            <a:picLocks noGrp="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816436" y="4221598"/>
            <a:ext cx="4350328" cy="2121938"/>
          </a:xfrm>
          <a:prstGeom prst="rect">
            <a:avLst/>
          </a:prstGeom>
          <a:noFill/>
          <a:ln>
            <a:noFill/>
          </a:ln>
        </p:spPr>
      </p:pic>
      <p:graphicFrame>
        <p:nvGraphicFramePr>
          <p:cNvPr id="5" name="Tablo 4"/>
          <p:cNvGraphicFramePr>
            <a:graphicFrameLocks noGrp="1"/>
          </p:cNvGraphicFramePr>
          <p:nvPr>
            <p:extLst>
              <p:ext uri="{D42A27DB-BD31-4B8C-83A1-F6EECF244321}">
                <p14:modId xmlns:p14="http://schemas.microsoft.com/office/powerpoint/2010/main" val="3253424704"/>
              </p:ext>
            </p:extLst>
          </p:nvPr>
        </p:nvGraphicFramePr>
        <p:xfrm>
          <a:off x="662450" y="1389297"/>
          <a:ext cx="5239586" cy="1307720"/>
        </p:xfrm>
        <a:graphic>
          <a:graphicData uri="http://schemas.openxmlformats.org/drawingml/2006/table">
            <a:tbl>
              <a:tblPr>
                <a:tableStyleId>{5C22544A-7EE6-4342-B048-85BDC9FD1C3A}</a:tableStyleId>
              </a:tblPr>
              <a:tblGrid>
                <a:gridCol w="2058409">
                  <a:extLst>
                    <a:ext uri="{9D8B030D-6E8A-4147-A177-3AD203B41FA5}">
                      <a16:colId xmlns:a16="http://schemas.microsoft.com/office/drawing/2014/main" val="2594026927"/>
                    </a:ext>
                  </a:extLst>
                </a:gridCol>
                <a:gridCol w="3181177">
                  <a:extLst>
                    <a:ext uri="{9D8B030D-6E8A-4147-A177-3AD203B41FA5}">
                      <a16:colId xmlns:a16="http://schemas.microsoft.com/office/drawing/2014/main" val="3352906171"/>
                    </a:ext>
                  </a:extLst>
                </a:gridCol>
              </a:tblGrid>
              <a:tr h="261544">
                <a:tc>
                  <a:txBody>
                    <a:bodyPr/>
                    <a:lstStyle/>
                    <a:p>
                      <a:pPr algn="l" fontAlgn="b"/>
                      <a:r>
                        <a:rPr lang="tr-TR" sz="1200" b="1" u="none" strike="noStrike" dirty="0">
                          <a:solidFill>
                            <a:srgbClr val="00B050"/>
                          </a:solidFill>
                          <a:effectLst/>
                        </a:rPr>
                        <a:t>Hayvan Cinsi</a:t>
                      </a:r>
                      <a:endParaRPr lang="tr-TR" sz="1200" b="1" i="0" u="none" strike="noStrike" dirty="0">
                        <a:solidFill>
                          <a:srgbClr val="00B05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solidFill>
                            <a:srgbClr val="00B050"/>
                          </a:solidFill>
                          <a:effectLst/>
                        </a:rPr>
                        <a:t>2024(HBS) Verileri</a:t>
                      </a:r>
                      <a:endParaRPr lang="tr-TR" sz="12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0870025"/>
                  </a:ext>
                </a:extLst>
              </a:tr>
              <a:tr h="261544">
                <a:tc>
                  <a:txBody>
                    <a:bodyPr/>
                    <a:lstStyle/>
                    <a:p>
                      <a:pPr algn="l" fontAlgn="b"/>
                      <a:r>
                        <a:rPr lang="tr-TR" sz="1100" u="none" strike="noStrike">
                          <a:effectLst/>
                        </a:rPr>
                        <a:t>Büyükbaş</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124.858</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48575590"/>
                  </a:ext>
                </a:extLst>
              </a:tr>
              <a:tr h="261544">
                <a:tc>
                  <a:txBody>
                    <a:bodyPr/>
                    <a:lstStyle/>
                    <a:p>
                      <a:pPr algn="l" fontAlgn="b"/>
                      <a:r>
                        <a:rPr lang="tr-TR" sz="1100" u="none" strike="noStrike">
                          <a:effectLst/>
                        </a:rPr>
                        <a:t>Küçükbaş</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191.589</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6594958"/>
                  </a:ext>
                </a:extLst>
              </a:tr>
              <a:tr h="261544">
                <a:tc>
                  <a:txBody>
                    <a:bodyPr/>
                    <a:lstStyle/>
                    <a:p>
                      <a:pPr algn="l" fontAlgn="b"/>
                      <a:r>
                        <a:rPr lang="tr-TR" sz="1100" u="none" strike="noStrike">
                          <a:effectLst/>
                        </a:rPr>
                        <a:t>Kanatlı Hayvan</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20.846</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71168006"/>
                  </a:ext>
                </a:extLst>
              </a:tr>
              <a:tr h="261544">
                <a:tc>
                  <a:txBody>
                    <a:bodyPr/>
                    <a:lstStyle/>
                    <a:p>
                      <a:pPr algn="l" fontAlgn="b"/>
                      <a:r>
                        <a:rPr lang="tr-TR" sz="1100" u="none" strike="noStrike">
                          <a:effectLst/>
                        </a:rPr>
                        <a:t>Tek Tırnaklı</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49</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95216399"/>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886244730"/>
              </p:ext>
            </p:extLst>
          </p:nvPr>
        </p:nvGraphicFramePr>
        <p:xfrm>
          <a:off x="662450" y="2852823"/>
          <a:ext cx="5239586" cy="1066800"/>
        </p:xfrm>
        <a:graphic>
          <a:graphicData uri="http://schemas.openxmlformats.org/drawingml/2006/table">
            <a:tbl>
              <a:tblPr>
                <a:tableStyleId>{5C22544A-7EE6-4342-B048-85BDC9FD1C3A}</a:tableStyleId>
              </a:tblPr>
              <a:tblGrid>
                <a:gridCol w="2971705">
                  <a:extLst>
                    <a:ext uri="{9D8B030D-6E8A-4147-A177-3AD203B41FA5}">
                      <a16:colId xmlns:a16="http://schemas.microsoft.com/office/drawing/2014/main" val="1599274643"/>
                    </a:ext>
                  </a:extLst>
                </a:gridCol>
                <a:gridCol w="2267881">
                  <a:extLst>
                    <a:ext uri="{9D8B030D-6E8A-4147-A177-3AD203B41FA5}">
                      <a16:colId xmlns:a16="http://schemas.microsoft.com/office/drawing/2014/main" val="2026710679"/>
                    </a:ext>
                  </a:extLst>
                </a:gridCol>
              </a:tblGrid>
              <a:tr h="142856">
                <a:tc>
                  <a:txBody>
                    <a:bodyPr/>
                    <a:lstStyle/>
                    <a:p>
                      <a:pPr algn="l" fontAlgn="b"/>
                      <a:r>
                        <a:rPr lang="tr-TR" sz="1200" b="1" u="none" strike="noStrike" dirty="0">
                          <a:solidFill>
                            <a:srgbClr val="00B050"/>
                          </a:solidFill>
                          <a:effectLst/>
                        </a:rPr>
                        <a:t>Arıcılık Verileri</a:t>
                      </a:r>
                      <a:endParaRPr lang="tr-TR" sz="1200" b="1" i="0" u="none" strike="noStrike" dirty="0">
                        <a:solidFill>
                          <a:srgbClr val="00B050"/>
                        </a:solidFill>
                        <a:effectLst/>
                        <a:latin typeface="Calibri" panose="020F0502020204030204" pitchFamily="34" charset="0"/>
                      </a:endParaRPr>
                    </a:p>
                  </a:txBody>
                  <a:tcPr marL="7620" marR="7620" marT="7620" marB="0" anchor="b"/>
                </a:tc>
                <a:tc>
                  <a:txBody>
                    <a:bodyPr/>
                    <a:lstStyle/>
                    <a:p>
                      <a:pPr algn="l" fontAlgn="b"/>
                      <a:r>
                        <a:rPr lang="tr-TR" sz="1200" b="1" u="none" strike="noStrike" dirty="0">
                          <a:solidFill>
                            <a:srgbClr val="00B050"/>
                          </a:solidFill>
                          <a:effectLst/>
                        </a:rPr>
                        <a:t>Adet/Ton</a:t>
                      </a:r>
                      <a:endParaRPr lang="tr-TR" sz="1200" b="1" i="0" u="none" strike="noStrike" dirty="0">
                        <a:solidFill>
                          <a:srgbClr val="00B05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4494857"/>
                  </a:ext>
                </a:extLst>
              </a:tr>
              <a:tr h="142856">
                <a:tc>
                  <a:txBody>
                    <a:bodyPr/>
                    <a:lstStyle/>
                    <a:p>
                      <a:pPr algn="l" fontAlgn="b"/>
                      <a:r>
                        <a:rPr lang="tr-TR" sz="1100" u="none" strike="noStrike" dirty="0">
                          <a:effectLst/>
                        </a:rPr>
                        <a:t>Eski Tip Kovan</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202</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88600271"/>
                  </a:ext>
                </a:extLst>
              </a:tr>
              <a:tr h="142856">
                <a:tc>
                  <a:txBody>
                    <a:bodyPr/>
                    <a:lstStyle/>
                    <a:p>
                      <a:pPr algn="l" fontAlgn="b"/>
                      <a:r>
                        <a:rPr lang="tr-TR" sz="1100" u="none" strike="noStrike" dirty="0">
                          <a:effectLst/>
                        </a:rPr>
                        <a:t>Yeni Tip Kovan</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167.970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0340126"/>
                  </a:ext>
                </a:extLst>
              </a:tr>
              <a:tr h="142856">
                <a:tc>
                  <a:txBody>
                    <a:bodyPr/>
                    <a:lstStyle/>
                    <a:p>
                      <a:pPr algn="l" fontAlgn="b"/>
                      <a:r>
                        <a:rPr lang="tr-TR" sz="1100" u="none" strike="noStrike" dirty="0">
                          <a:effectLst/>
                        </a:rPr>
                        <a:t>İşletme Sayısı</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2.645</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0569163"/>
                  </a:ext>
                </a:extLst>
              </a:tr>
              <a:tr h="142856">
                <a:tc>
                  <a:txBody>
                    <a:bodyPr/>
                    <a:lstStyle/>
                    <a:p>
                      <a:pPr algn="l" fontAlgn="b"/>
                      <a:r>
                        <a:rPr lang="tr-TR" sz="1100" u="none" strike="noStrike">
                          <a:effectLst/>
                        </a:rPr>
                        <a:t>Bal (ton)</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1.084</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41844872"/>
                  </a:ext>
                </a:extLst>
              </a:tr>
              <a:tr h="142856">
                <a:tc>
                  <a:txBody>
                    <a:bodyPr/>
                    <a:lstStyle/>
                    <a:p>
                      <a:pPr algn="l" fontAlgn="b"/>
                      <a:r>
                        <a:rPr lang="tr-TR" sz="1100" u="none" strike="noStrike" dirty="0">
                          <a:effectLst/>
                        </a:rPr>
                        <a:t>Balmumu( ton)</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70</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19189028"/>
                  </a:ext>
                </a:extLst>
              </a:tr>
            </a:tbl>
          </a:graphicData>
        </a:graphic>
      </p:graphicFrame>
      <p:pic>
        <p:nvPicPr>
          <p:cNvPr id="8" name="Resim 7"/>
          <p:cNvPicPr>
            <a:picLocks noChangeAspect="1"/>
          </p:cNvPicPr>
          <p:nvPr/>
        </p:nvPicPr>
        <p:blipFill>
          <a:blip r:embed="rId3"/>
          <a:stretch>
            <a:fillRect/>
          </a:stretch>
        </p:blipFill>
        <p:spPr>
          <a:xfrm>
            <a:off x="662450" y="4060769"/>
            <a:ext cx="5239586" cy="2282767"/>
          </a:xfrm>
          <a:prstGeom prst="rect">
            <a:avLst/>
          </a:prstGeom>
        </p:spPr>
      </p:pic>
    </p:spTree>
    <p:extLst>
      <p:ext uri="{BB962C8B-B14F-4D97-AF65-F5344CB8AC3E}">
        <p14:creationId xmlns:p14="http://schemas.microsoft.com/office/powerpoint/2010/main" val="3617179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10</a:t>
            </a:r>
            <a:endParaRPr lang="tr-TR" dirty="0"/>
          </a:p>
        </p:txBody>
      </p:sp>
      <p:sp>
        <p:nvSpPr>
          <p:cNvPr id="3" name="Unvan 2"/>
          <p:cNvSpPr>
            <a:spLocks noGrp="1"/>
          </p:cNvSpPr>
          <p:nvPr>
            <p:ph type="title"/>
          </p:nvPr>
        </p:nvSpPr>
        <p:spPr/>
        <p:txBody>
          <a:bodyPr anchor="ctr"/>
          <a:lstStyle/>
          <a:p>
            <a:r>
              <a:rPr lang="tr-TR" dirty="0" smtClean="0"/>
              <a:t>Dış Ticaret</a:t>
            </a:r>
            <a:endParaRPr lang="tr-TR" dirty="0"/>
          </a:p>
        </p:txBody>
      </p:sp>
    </p:spTree>
    <p:extLst>
      <p:ext uri="{BB962C8B-B14F-4D97-AF65-F5344CB8AC3E}">
        <p14:creationId xmlns:p14="http://schemas.microsoft.com/office/powerpoint/2010/main" val="1141629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çerik Yer Tutucusu 9"/>
          <p:cNvGraphicFramePr>
            <a:graphicFrameLocks noGrp="1"/>
          </p:cNvGraphicFramePr>
          <p:nvPr>
            <p:ph sz="half" idx="1"/>
            <p:extLst>
              <p:ext uri="{D42A27DB-BD31-4B8C-83A1-F6EECF244321}">
                <p14:modId xmlns:p14="http://schemas.microsoft.com/office/powerpoint/2010/main" val="2623244793"/>
              </p:ext>
            </p:extLst>
          </p:nvPr>
        </p:nvGraphicFramePr>
        <p:xfrm>
          <a:off x="221457" y="1123734"/>
          <a:ext cx="5676900" cy="21459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İçerik Yer Tutucusu 19"/>
          <p:cNvGraphicFramePr>
            <a:graphicFrameLocks noGrp="1"/>
          </p:cNvGraphicFramePr>
          <p:nvPr>
            <p:ph sz="half" idx="2"/>
            <p:extLst>
              <p:ext uri="{D42A27DB-BD31-4B8C-83A1-F6EECF244321}">
                <p14:modId xmlns:p14="http://schemas.microsoft.com/office/powerpoint/2010/main" val="2509494515"/>
              </p:ext>
            </p:extLst>
          </p:nvPr>
        </p:nvGraphicFramePr>
        <p:xfrm>
          <a:off x="6172200" y="1092200"/>
          <a:ext cx="5708650" cy="2790825"/>
        </p:xfrm>
        <a:graphic>
          <a:graphicData uri="http://schemas.openxmlformats.org/drawingml/2006/chart">
            <c:chart xmlns:c="http://schemas.openxmlformats.org/drawingml/2006/chart" xmlns:r="http://schemas.openxmlformats.org/officeDocument/2006/relationships" r:id="rId4"/>
          </a:graphicData>
        </a:graphic>
      </p:graphicFrame>
      <p:sp>
        <p:nvSpPr>
          <p:cNvPr id="4" name="Unvan 3"/>
          <p:cNvSpPr>
            <a:spLocks noGrp="1"/>
          </p:cNvSpPr>
          <p:nvPr>
            <p:ph type="title"/>
          </p:nvPr>
        </p:nvSpPr>
        <p:spPr/>
        <p:txBody>
          <a:bodyPr anchor="ctr"/>
          <a:lstStyle/>
          <a:p>
            <a:r>
              <a:rPr lang="tr-TR" dirty="0" smtClean="0"/>
              <a:t>Dış Ticaret-İhracat - İthalat</a:t>
            </a:r>
            <a:endParaRPr lang="tr-TR" dirty="0"/>
          </a:p>
        </p:txBody>
      </p:sp>
      <p:graphicFrame>
        <p:nvGraphicFramePr>
          <p:cNvPr id="17" name="İçerik Yer Tutucusu 16"/>
          <p:cNvGraphicFramePr>
            <a:graphicFrameLocks noGrp="1"/>
          </p:cNvGraphicFramePr>
          <p:nvPr>
            <p:ph sz="half" idx="13"/>
            <p:extLst>
              <p:ext uri="{D42A27DB-BD31-4B8C-83A1-F6EECF244321}">
                <p14:modId xmlns:p14="http://schemas.microsoft.com/office/powerpoint/2010/main" val="2718723500"/>
              </p:ext>
            </p:extLst>
          </p:nvPr>
        </p:nvGraphicFramePr>
        <p:xfrm>
          <a:off x="239929" y="3685309"/>
          <a:ext cx="5676900" cy="136698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İçerik Yer Tutucusu 15"/>
          <p:cNvGraphicFramePr>
            <a:graphicFrameLocks noGrp="1"/>
          </p:cNvGraphicFramePr>
          <p:nvPr>
            <p:ph sz="half" idx="14"/>
            <p:extLst>
              <p:ext uri="{D42A27DB-BD31-4B8C-83A1-F6EECF244321}">
                <p14:modId xmlns:p14="http://schemas.microsoft.com/office/powerpoint/2010/main" val="1874980586"/>
              </p:ext>
            </p:extLst>
          </p:nvPr>
        </p:nvGraphicFramePr>
        <p:xfrm>
          <a:off x="6273079" y="4027027"/>
          <a:ext cx="5708650" cy="22629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İçerik Yer Tutucusu 16"/>
          <p:cNvGraphicFramePr>
            <a:graphicFrameLocks/>
          </p:cNvGraphicFramePr>
          <p:nvPr>
            <p:extLst>
              <p:ext uri="{D42A27DB-BD31-4B8C-83A1-F6EECF244321}">
                <p14:modId xmlns:p14="http://schemas.microsoft.com/office/powerpoint/2010/main" val="1167262047"/>
              </p:ext>
            </p:extLst>
          </p:nvPr>
        </p:nvGraphicFramePr>
        <p:xfrm>
          <a:off x="221457" y="5209310"/>
          <a:ext cx="5676900" cy="135774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24363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chor="ctr"/>
          <a:lstStyle/>
          <a:p>
            <a:r>
              <a:rPr lang="tr-TR" dirty="0" smtClean="0"/>
              <a:t>Dış Ticaret- Liman- Serbest Bölge</a:t>
            </a:r>
            <a:endParaRPr lang="tr-TR" dirty="0"/>
          </a:p>
        </p:txBody>
      </p:sp>
      <p:graphicFrame>
        <p:nvGraphicFramePr>
          <p:cNvPr id="20" name="İçerik Yer Tutucusu 19"/>
          <p:cNvGraphicFramePr>
            <a:graphicFrameLocks noGrp="1"/>
          </p:cNvGraphicFramePr>
          <p:nvPr>
            <p:ph sz="half" idx="2"/>
            <p:extLst>
              <p:ext uri="{D42A27DB-BD31-4B8C-83A1-F6EECF244321}">
                <p14:modId xmlns:p14="http://schemas.microsoft.com/office/powerpoint/2010/main" val="1756254206"/>
              </p:ext>
            </p:extLst>
          </p:nvPr>
        </p:nvGraphicFramePr>
        <p:xfrm>
          <a:off x="6548580" y="1260475"/>
          <a:ext cx="4442692" cy="1112520"/>
        </p:xfrm>
        <a:graphic>
          <a:graphicData uri="http://schemas.openxmlformats.org/drawingml/2006/table">
            <a:tbl>
              <a:tblPr firstRow="1" bandRow="1">
                <a:tableStyleId>{D27102A9-8310-4765-A935-A1911B00CA55}</a:tableStyleId>
              </a:tblPr>
              <a:tblGrid>
                <a:gridCol w="654133">
                  <a:extLst>
                    <a:ext uri="{9D8B030D-6E8A-4147-A177-3AD203B41FA5}">
                      <a16:colId xmlns:a16="http://schemas.microsoft.com/office/drawing/2014/main" val="3088983189"/>
                    </a:ext>
                  </a:extLst>
                </a:gridCol>
                <a:gridCol w="280413">
                  <a:extLst>
                    <a:ext uri="{9D8B030D-6E8A-4147-A177-3AD203B41FA5}">
                      <a16:colId xmlns:a16="http://schemas.microsoft.com/office/drawing/2014/main" val="4006409170"/>
                    </a:ext>
                  </a:extLst>
                </a:gridCol>
                <a:gridCol w="280413">
                  <a:extLst>
                    <a:ext uri="{9D8B030D-6E8A-4147-A177-3AD203B41FA5}">
                      <a16:colId xmlns:a16="http://schemas.microsoft.com/office/drawing/2014/main" val="336081295"/>
                    </a:ext>
                  </a:extLst>
                </a:gridCol>
                <a:gridCol w="280413">
                  <a:extLst>
                    <a:ext uri="{9D8B030D-6E8A-4147-A177-3AD203B41FA5}">
                      <a16:colId xmlns:a16="http://schemas.microsoft.com/office/drawing/2014/main" val="1671049860"/>
                    </a:ext>
                  </a:extLst>
                </a:gridCol>
                <a:gridCol w="280413">
                  <a:extLst>
                    <a:ext uri="{9D8B030D-6E8A-4147-A177-3AD203B41FA5}">
                      <a16:colId xmlns:a16="http://schemas.microsoft.com/office/drawing/2014/main" val="1633990485"/>
                    </a:ext>
                  </a:extLst>
                </a:gridCol>
                <a:gridCol w="280413">
                  <a:extLst>
                    <a:ext uri="{9D8B030D-6E8A-4147-A177-3AD203B41FA5}">
                      <a16:colId xmlns:a16="http://schemas.microsoft.com/office/drawing/2014/main" val="509920731"/>
                    </a:ext>
                  </a:extLst>
                </a:gridCol>
                <a:gridCol w="280413">
                  <a:extLst>
                    <a:ext uri="{9D8B030D-6E8A-4147-A177-3AD203B41FA5}">
                      <a16:colId xmlns:a16="http://schemas.microsoft.com/office/drawing/2014/main" val="1789851613"/>
                    </a:ext>
                  </a:extLst>
                </a:gridCol>
                <a:gridCol w="280413">
                  <a:extLst>
                    <a:ext uri="{9D8B030D-6E8A-4147-A177-3AD203B41FA5}">
                      <a16:colId xmlns:a16="http://schemas.microsoft.com/office/drawing/2014/main" val="112585849"/>
                    </a:ext>
                  </a:extLst>
                </a:gridCol>
                <a:gridCol w="253544">
                  <a:extLst>
                    <a:ext uri="{9D8B030D-6E8A-4147-A177-3AD203B41FA5}">
                      <a16:colId xmlns:a16="http://schemas.microsoft.com/office/drawing/2014/main" val="556580113"/>
                    </a:ext>
                  </a:extLst>
                </a:gridCol>
                <a:gridCol w="253544">
                  <a:extLst>
                    <a:ext uri="{9D8B030D-6E8A-4147-A177-3AD203B41FA5}">
                      <a16:colId xmlns:a16="http://schemas.microsoft.com/office/drawing/2014/main" val="2477193151"/>
                    </a:ext>
                  </a:extLst>
                </a:gridCol>
                <a:gridCol w="253544">
                  <a:extLst>
                    <a:ext uri="{9D8B030D-6E8A-4147-A177-3AD203B41FA5}">
                      <a16:colId xmlns:a16="http://schemas.microsoft.com/office/drawing/2014/main" val="391493697"/>
                    </a:ext>
                  </a:extLst>
                </a:gridCol>
                <a:gridCol w="253544">
                  <a:extLst>
                    <a:ext uri="{9D8B030D-6E8A-4147-A177-3AD203B41FA5}">
                      <a16:colId xmlns:a16="http://schemas.microsoft.com/office/drawing/2014/main" val="2381934605"/>
                    </a:ext>
                  </a:extLst>
                </a:gridCol>
                <a:gridCol w="253544">
                  <a:extLst>
                    <a:ext uri="{9D8B030D-6E8A-4147-A177-3AD203B41FA5}">
                      <a16:colId xmlns:a16="http://schemas.microsoft.com/office/drawing/2014/main" val="2223939471"/>
                    </a:ext>
                  </a:extLst>
                </a:gridCol>
                <a:gridCol w="253544">
                  <a:extLst>
                    <a:ext uri="{9D8B030D-6E8A-4147-A177-3AD203B41FA5}">
                      <a16:colId xmlns:a16="http://schemas.microsoft.com/office/drawing/2014/main" val="2739797452"/>
                    </a:ext>
                  </a:extLst>
                </a:gridCol>
                <a:gridCol w="304404">
                  <a:extLst>
                    <a:ext uri="{9D8B030D-6E8A-4147-A177-3AD203B41FA5}">
                      <a16:colId xmlns:a16="http://schemas.microsoft.com/office/drawing/2014/main" val="165787307"/>
                    </a:ext>
                  </a:extLst>
                </a:gridCol>
              </a:tblGrid>
              <a:tr h="370840">
                <a:tc gridSpan="1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effectLst/>
                          <a:latin typeface="Segoe UI" panose="020B0502040204020203" pitchFamily="34" charset="0"/>
                          <a:ea typeface="+mn-ea"/>
                          <a:cs typeface="Segoe UI" panose="020B0502040204020203" pitchFamily="34" charset="0"/>
                        </a:rPr>
                        <a:t>Trabzon Serbest Bölgesi Ticaret Hacmi, (1.000 USD)</a:t>
                      </a:r>
                    </a:p>
                  </a:txBody>
                  <a:tcPr anchor="ctr"/>
                </a:tc>
                <a:tc hMerge="1">
                  <a:txBody>
                    <a:bodyPr/>
                    <a:lstStyle/>
                    <a:p>
                      <a:endParaRPr lang="tr-T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267131701"/>
                  </a:ext>
                </a:extLst>
              </a:tr>
              <a:tr h="370840">
                <a:tc>
                  <a:txBody>
                    <a:bodyPr/>
                    <a:lstStyle/>
                    <a:p>
                      <a:pPr algn="just"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648274922"/>
                  </a:ext>
                </a:extLst>
              </a:tr>
              <a:tr h="370840">
                <a:tc>
                  <a:txBody>
                    <a:bodyPr/>
                    <a:lstStyle/>
                    <a:p>
                      <a:pPr algn="just"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endParaRPr lang="tr-TR" sz="11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b"/>
                      <a:endParaRPr lang="tr-TR" sz="11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789238285"/>
                  </a:ext>
                </a:extLst>
              </a:tr>
            </a:tbl>
          </a:graphicData>
        </a:graphic>
      </p:graphicFrame>
      <p:sp>
        <p:nvSpPr>
          <p:cNvPr id="21" name="Metin kutusu 20"/>
          <p:cNvSpPr txBox="1"/>
          <p:nvPr/>
        </p:nvSpPr>
        <p:spPr>
          <a:xfrm>
            <a:off x="6172200" y="4486813"/>
            <a:ext cx="5606204" cy="702714"/>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lvl1pPr marL="228600" indent="-228600" algn="just">
              <a:lnSpc>
                <a:spcPct val="90000"/>
              </a:lnSpc>
              <a:spcBef>
                <a:spcPts val="600"/>
              </a:spcBef>
              <a:buFont typeface="Arial" panose="020B0604020202020204" pitchFamily="34" charset="0"/>
              <a:buChar char="•"/>
              <a:defRPr sz="1200">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a:latin typeface="Segoe UI" panose="020B0502040204020203" pitchFamily="34" charset="0"/>
                <a:cs typeface="Segoe UI" panose="020B0502040204020203" pitchFamily="34" charset="0"/>
              </a:defRPr>
            </a:lvl2pPr>
            <a:lvl3pPr marL="1143000" indent="-228600">
              <a:lnSpc>
                <a:spcPct val="90000"/>
              </a:lnSpc>
              <a:spcBef>
                <a:spcPts val="500"/>
              </a:spcBef>
              <a:buFont typeface="Arial" panose="020B0604020202020204" pitchFamily="34" charset="0"/>
              <a:buChar char="•"/>
              <a:defRPr sz="1600">
                <a:latin typeface="Segoe UI" panose="020B0502040204020203" pitchFamily="34" charset="0"/>
                <a:cs typeface="Segoe UI" panose="020B0502040204020203" pitchFamily="34" charset="0"/>
              </a:defRPr>
            </a:lvl3pPr>
            <a:lvl4pPr marL="1600200" indent="-228600">
              <a:lnSpc>
                <a:spcPct val="90000"/>
              </a:lnSpc>
              <a:spcBef>
                <a:spcPts val="500"/>
              </a:spcBef>
              <a:buFont typeface="Arial" panose="020B0604020202020204" pitchFamily="34" charset="0"/>
              <a:buChar char="•"/>
              <a:defRPr sz="1400">
                <a:latin typeface="Segoe UI" panose="020B0502040204020203" pitchFamily="34" charset="0"/>
                <a:cs typeface="Segoe UI" panose="020B0502040204020203" pitchFamily="34" charset="0"/>
              </a:defRPr>
            </a:lvl4pPr>
            <a:lvl5pPr marL="2057400" indent="-228600">
              <a:lnSpc>
                <a:spcPct val="90000"/>
              </a:lnSpc>
              <a:spcBef>
                <a:spcPts val="500"/>
              </a:spcBef>
              <a:buFont typeface="Arial" panose="020B0604020202020204" pitchFamily="34" charset="0"/>
              <a:buChar char="•"/>
              <a:defRPr sz="1400">
                <a:latin typeface="Segoe UI" panose="020B0502040204020203" pitchFamily="34" charset="0"/>
                <a:cs typeface="Segoe UI" panose="020B050204020402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tr-TR" dirty="0" smtClean="0"/>
              <a:t>Depolama; Trabzon </a:t>
            </a:r>
            <a:r>
              <a:rPr lang="tr-TR" dirty="0"/>
              <a:t>serbest bölgesi </a:t>
            </a:r>
            <a:r>
              <a:rPr lang="tr-TR" dirty="0" smtClean="0"/>
              <a:t>toplam </a:t>
            </a:r>
            <a:r>
              <a:rPr lang="tr-TR" dirty="0"/>
              <a:t>11.000metre kare birinci sınıf kapalı iki deposu ve 20.000metre kare açık alan ile hizmet </a:t>
            </a:r>
            <a:r>
              <a:rPr lang="tr-TR" dirty="0" smtClean="0"/>
              <a:t>vermektedir. Özel </a:t>
            </a:r>
            <a:r>
              <a:rPr lang="tr-TR" dirty="0"/>
              <a:t>depolama tesisleri 200metre kare özel depolarda sunmaktadır.</a:t>
            </a:r>
          </a:p>
        </p:txBody>
      </p:sp>
      <p:sp>
        <p:nvSpPr>
          <p:cNvPr id="9" name="Komut Düğmesi: Giriş 8">
            <a:hlinkClick r:id="rId2" action="ppaction://hlinksldjump" highlightClick="1"/>
          </p:cNvPr>
          <p:cNvSpPr/>
          <p:nvPr/>
        </p:nvSpPr>
        <p:spPr>
          <a:xfrm>
            <a:off x="11778404" y="671803"/>
            <a:ext cx="323400" cy="298407"/>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2" name="Tablo 1"/>
          <p:cNvGraphicFramePr>
            <a:graphicFrameLocks noGrp="1"/>
          </p:cNvGraphicFramePr>
          <p:nvPr>
            <p:extLst>
              <p:ext uri="{D42A27DB-BD31-4B8C-83A1-F6EECF244321}">
                <p14:modId xmlns:p14="http://schemas.microsoft.com/office/powerpoint/2010/main" val="3793662984"/>
              </p:ext>
            </p:extLst>
          </p:nvPr>
        </p:nvGraphicFramePr>
        <p:xfrm>
          <a:off x="690966" y="2111846"/>
          <a:ext cx="4970926" cy="1287780"/>
        </p:xfrm>
        <a:graphic>
          <a:graphicData uri="http://schemas.openxmlformats.org/drawingml/2006/table">
            <a:tbl>
              <a:tblPr>
                <a:tableStyleId>{5C22544A-7EE6-4342-B048-85BDC9FD1C3A}</a:tableStyleId>
              </a:tblPr>
              <a:tblGrid>
                <a:gridCol w="3371752">
                  <a:extLst>
                    <a:ext uri="{9D8B030D-6E8A-4147-A177-3AD203B41FA5}">
                      <a16:colId xmlns:a16="http://schemas.microsoft.com/office/drawing/2014/main" val="540655922"/>
                    </a:ext>
                  </a:extLst>
                </a:gridCol>
                <a:gridCol w="1599174">
                  <a:extLst>
                    <a:ext uri="{9D8B030D-6E8A-4147-A177-3AD203B41FA5}">
                      <a16:colId xmlns:a16="http://schemas.microsoft.com/office/drawing/2014/main" val="4247286525"/>
                    </a:ext>
                  </a:extLst>
                </a:gridCol>
              </a:tblGrid>
              <a:tr h="182880">
                <a:tc>
                  <a:txBody>
                    <a:bodyPr/>
                    <a:lstStyle/>
                    <a:p>
                      <a:pPr algn="l" fontAlgn="b"/>
                      <a:r>
                        <a:rPr lang="tr-TR" sz="1200" b="1" u="none" strike="noStrike" dirty="0">
                          <a:effectLst/>
                        </a:rPr>
                        <a:t>Hizmet Kapasitesi</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36216592"/>
                  </a:ext>
                </a:extLst>
              </a:tr>
              <a:tr h="182880">
                <a:tc>
                  <a:txBody>
                    <a:bodyPr/>
                    <a:lstStyle/>
                    <a:p>
                      <a:pPr algn="l" fontAlgn="b"/>
                      <a:r>
                        <a:rPr lang="tr-TR" sz="1100" u="none" strike="noStrike" dirty="0">
                          <a:effectLst/>
                        </a:rPr>
                        <a:t>Yıllık </a:t>
                      </a:r>
                      <a:r>
                        <a:rPr lang="tr-TR" sz="1100" u="none" strike="noStrike" dirty="0" err="1">
                          <a:effectLst/>
                        </a:rPr>
                        <a:t>elleçleme</a:t>
                      </a:r>
                      <a:r>
                        <a:rPr lang="tr-TR" sz="1100" u="none" strike="noStrike" dirty="0">
                          <a:effectLst/>
                        </a:rPr>
                        <a:t> (yükleme ve boşaltma)</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10 milyon ton</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5582466"/>
                  </a:ext>
                </a:extLst>
              </a:tr>
              <a:tr h="182880">
                <a:tc>
                  <a:txBody>
                    <a:bodyPr/>
                    <a:lstStyle/>
                    <a:p>
                      <a:pPr algn="l" fontAlgn="b"/>
                      <a:r>
                        <a:rPr lang="tr-TR" sz="1100" u="none" strike="noStrike">
                          <a:effectLst/>
                        </a:rPr>
                        <a:t>Yıllık depolama</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5 milyon ton</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71410509"/>
                  </a:ext>
                </a:extLst>
              </a:tr>
              <a:tr h="182880">
                <a:tc>
                  <a:txBody>
                    <a:bodyPr/>
                    <a:lstStyle/>
                    <a:p>
                      <a:pPr algn="l" fontAlgn="b"/>
                      <a:r>
                        <a:rPr lang="tr-TR" sz="1100" u="none" strike="noStrike" dirty="0">
                          <a:effectLst/>
                        </a:rPr>
                        <a:t>Yıllık konteyner </a:t>
                      </a:r>
                      <a:r>
                        <a:rPr lang="tr-TR" sz="1100" u="none" strike="noStrike" dirty="0" err="1">
                          <a:effectLst/>
                        </a:rPr>
                        <a:t>elleçleme</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350.000 TEU</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02266886"/>
                  </a:ext>
                </a:extLst>
              </a:tr>
              <a:tr h="182880">
                <a:tc>
                  <a:txBody>
                    <a:bodyPr/>
                    <a:lstStyle/>
                    <a:p>
                      <a:pPr algn="l" fontAlgn="b"/>
                      <a:r>
                        <a:rPr lang="tr-TR" sz="1100" u="none" strike="noStrike" dirty="0">
                          <a:effectLst/>
                        </a:rPr>
                        <a:t>Yıllık konteyner depolama</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300.000 TEU</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5495992"/>
                  </a:ext>
                </a:extLst>
              </a:tr>
              <a:tr h="182880">
                <a:tc>
                  <a:txBody>
                    <a:bodyPr/>
                    <a:lstStyle/>
                    <a:p>
                      <a:pPr algn="l" fontAlgn="b"/>
                      <a:r>
                        <a:rPr lang="tr-TR" sz="1100" u="none" strike="noStrike">
                          <a:effectLst/>
                        </a:rPr>
                        <a:t>Rıhtım uzunluk toplamı (8 rıhtım)</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2.235 m</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58384613"/>
                  </a:ext>
                </a:extLst>
              </a:tr>
              <a:tr h="182880">
                <a:tc>
                  <a:txBody>
                    <a:bodyPr/>
                    <a:lstStyle/>
                    <a:p>
                      <a:pPr algn="l" fontAlgn="b"/>
                      <a:r>
                        <a:rPr lang="tr-TR" sz="1100" u="none" strike="noStrike">
                          <a:effectLst/>
                        </a:rPr>
                        <a:t>Yıllık gemi kabul</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dirty="0">
                          <a:effectLst/>
                        </a:rPr>
                        <a:t>2500 adet</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77966452"/>
                  </a:ext>
                </a:extLst>
              </a:tr>
            </a:tbl>
          </a:graphicData>
        </a:graphic>
      </p:graphicFrame>
      <p:graphicFrame>
        <p:nvGraphicFramePr>
          <p:cNvPr id="7" name="İçerik Yer Tutucusu 6"/>
          <p:cNvGraphicFramePr>
            <a:graphicFrameLocks noGrp="1"/>
          </p:cNvGraphicFramePr>
          <p:nvPr>
            <p:ph sz="half" idx="1"/>
            <p:extLst>
              <p:ext uri="{D42A27DB-BD31-4B8C-83A1-F6EECF244321}">
                <p14:modId xmlns:p14="http://schemas.microsoft.com/office/powerpoint/2010/main" val="537523902"/>
              </p:ext>
            </p:extLst>
          </p:nvPr>
        </p:nvGraphicFramePr>
        <p:xfrm>
          <a:off x="690967" y="1268095"/>
          <a:ext cx="4970926" cy="708487"/>
        </p:xfrm>
        <a:graphic>
          <a:graphicData uri="http://schemas.openxmlformats.org/drawingml/2006/table">
            <a:tbl>
              <a:tblPr>
                <a:tableStyleId>{5C22544A-7EE6-4342-B048-85BDC9FD1C3A}</a:tableStyleId>
              </a:tblPr>
              <a:tblGrid>
                <a:gridCol w="1997450">
                  <a:extLst>
                    <a:ext uri="{9D8B030D-6E8A-4147-A177-3AD203B41FA5}">
                      <a16:colId xmlns:a16="http://schemas.microsoft.com/office/drawing/2014/main" val="3001262964"/>
                    </a:ext>
                  </a:extLst>
                </a:gridCol>
                <a:gridCol w="1883958">
                  <a:extLst>
                    <a:ext uri="{9D8B030D-6E8A-4147-A177-3AD203B41FA5}">
                      <a16:colId xmlns:a16="http://schemas.microsoft.com/office/drawing/2014/main" val="2803620947"/>
                    </a:ext>
                  </a:extLst>
                </a:gridCol>
                <a:gridCol w="1089518">
                  <a:extLst>
                    <a:ext uri="{9D8B030D-6E8A-4147-A177-3AD203B41FA5}">
                      <a16:colId xmlns:a16="http://schemas.microsoft.com/office/drawing/2014/main" val="3786316356"/>
                    </a:ext>
                  </a:extLst>
                </a:gridCol>
              </a:tblGrid>
              <a:tr h="242018">
                <a:tc>
                  <a:txBody>
                    <a:bodyPr/>
                    <a:lstStyle/>
                    <a:p>
                      <a:pPr algn="l" fontAlgn="b"/>
                      <a:r>
                        <a:rPr lang="tr-TR" sz="1200" b="1" u="none" strike="noStrike" dirty="0">
                          <a:effectLst/>
                        </a:rPr>
                        <a:t>Trabzon Limanı</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4543120"/>
                  </a:ext>
                </a:extLst>
              </a:tr>
              <a:tr h="224451">
                <a:tc>
                  <a:txBody>
                    <a:bodyPr/>
                    <a:lstStyle/>
                    <a:p>
                      <a:pPr algn="l" fontAlgn="b"/>
                      <a:r>
                        <a:rPr lang="tr-TR" sz="1100" u="none" strike="noStrike" dirty="0">
                          <a:effectLst/>
                        </a:rPr>
                        <a:t> Boşaltma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smtClean="0">
                          <a:effectLst/>
                        </a:rPr>
                        <a:t>2023(Ton)</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smtClean="0">
                          <a:effectLst/>
                        </a:rPr>
                        <a:t>2024(Ton)</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69148718"/>
                  </a:ext>
                </a:extLst>
              </a:tr>
              <a:tr h="242018">
                <a:tc>
                  <a:txBody>
                    <a:bodyPr/>
                    <a:lstStyle/>
                    <a:p>
                      <a:pPr algn="l" fontAlgn="b"/>
                      <a:r>
                        <a:rPr lang="tr-TR" sz="1100" u="none" strike="noStrike">
                          <a:effectLst/>
                        </a:rPr>
                        <a:t>Yükleme</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670.436</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947.940</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25382869"/>
                  </a:ext>
                </a:extLst>
              </a:tr>
            </a:tbl>
          </a:graphicData>
        </a:graphic>
      </p:graphicFrame>
      <p:sp>
        <p:nvSpPr>
          <p:cNvPr id="5" name="İçerik Yer Tutucusu 4"/>
          <p:cNvSpPr>
            <a:spLocks noGrp="1"/>
          </p:cNvSpPr>
          <p:nvPr>
            <p:ph sz="half" idx="13"/>
          </p:nvPr>
        </p:nvSpPr>
        <p:spPr>
          <a:xfrm>
            <a:off x="314007" y="5295150"/>
            <a:ext cx="5676900" cy="1142595"/>
          </a:xfrm>
        </p:spPr>
        <p:txBody>
          <a:bodyPr>
            <a:noAutofit/>
          </a:bodyPr>
          <a:lstStyle/>
          <a:p>
            <a:r>
              <a:rPr lang="tr-TR" sz="1100" dirty="0"/>
              <a:t>Trabzon Limanı’nda 2024 yıl sonu itibariyle </a:t>
            </a:r>
            <a:r>
              <a:rPr lang="tr-TR" sz="1100" dirty="0" smtClean="0"/>
              <a:t>1.608.370ton </a:t>
            </a:r>
            <a:r>
              <a:rPr lang="tr-TR" sz="1100" dirty="0"/>
              <a:t>yük </a:t>
            </a:r>
            <a:r>
              <a:rPr lang="tr-TR" sz="1100" dirty="0" err="1"/>
              <a:t>elleçlemesi</a:t>
            </a:r>
            <a:r>
              <a:rPr lang="tr-TR" sz="1100" dirty="0"/>
              <a:t> gerçekleşmiştir. Bu itibarla Türkiye’de </a:t>
            </a:r>
            <a:r>
              <a:rPr lang="tr-TR" sz="1100" dirty="0" err="1"/>
              <a:t>elleçlenen</a:t>
            </a:r>
            <a:r>
              <a:rPr lang="tr-TR" sz="1100" dirty="0"/>
              <a:t> toplam yük hacminin %</a:t>
            </a:r>
            <a:r>
              <a:rPr lang="tr-TR" sz="1100" dirty="0" smtClean="0"/>
              <a:t>0,30’u Trabzon </a:t>
            </a:r>
            <a:r>
              <a:rPr lang="tr-TR" sz="1100" dirty="0"/>
              <a:t>Limanı üzerinden geçmektedir. </a:t>
            </a:r>
            <a:endParaRPr lang="tr-TR" sz="1100" dirty="0" smtClean="0"/>
          </a:p>
          <a:p>
            <a:r>
              <a:rPr lang="tr-TR" sz="1100" dirty="0" smtClean="0"/>
              <a:t>Gemi </a:t>
            </a:r>
            <a:r>
              <a:rPr lang="tr-TR" sz="1100" dirty="0"/>
              <a:t>Kapasitesi: senede 2,000</a:t>
            </a:r>
          </a:p>
          <a:p>
            <a:r>
              <a:rPr lang="tr-TR" sz="1100" dirty="0" smtClean="0"/>
              <a:t>Maksimum </a:t>
            </a:r>
            <a:r>
              <a:rPr lang="tr-TR" sz="1100" dirty="0"/>
              <a:t>Gemi Büyüklüğü: 10,5metre </a:t>
            </a:r>
            <a:r>
              <a:rPr lang="tr-TR" sz="1100" dirty="0" err="1"/>
              <a:t>Draft</a:t>
            </a:r>
            <a:endParaRPr lang="tr-TR" sz="1100" dirty="0"/>
          </a:p>
        </p:txBody>
      </p:sp>
      <p:pic>
        <p:nvPicPr>
          <p:cNvPr id="8" name="Resim 7"/>
          <p:cNvPicPr>
            <a:picLocks noChangeAspect="1"/>
          </p:cNvPicPr>
          <p:nvPr/>
        </p:nvPicPr>
        <p:blipFill>
          <a:blip r:embed="rId3"/>
          <a:stretch>
            <a:fillRect/>
          </a:stretch>
        </p:blipFill>
        <p:spPr>
          <a:xfrm>
            <a:off x="7554306" y="5189527"/>
            <a:ext cx="2718705" cy="1248218"/>
          </a:xfrm>
          <a:prstGeom prst="rect">
            <a:avLst/>
          </a:prstGeom>
        </p:spPr>
      </p:pic>
      <p:pic>
        <p:nvPicPr>
          <p:cNvPr id="11" name="Resim 10"/>
          <p:cNvPicPr>
            <a:picLocks noChangeAspect="1"/>
          </p:cNvPicPr>
          <p:nvPr/>
        </p:nvPicPr>
        <p:blipFill>
          <a:blip r:embed="rId4"/>
          <a:stretch>
            <a:fillRect/>
          </a:stretch>
        </p:blipFill>
        <p:spPr>
          <a:xfrm>
            <a:off x="1210108" y="3675052"/>
            <a:ext cx="3398693" cy="1514475"/>
          </a:xfrm>
          <a:prstGeom prst="rect">
            <a:avLst/>
          </a:prstGeom>
        </p:spPr>
      </p:pic>
      <p:graphicFrame>
        <p:nvGraphicFramePr>
          <p:cNvPr id="14" name="Tablo 13"/>
          <p:cNvGraphicFramePr>
            <a:graphicFrameLocks noGrp="1"/>
          </p:cNvGraphicFramePr>
          <p:nvPr>
            <p:extLst>
              <p:ext uri="{D42A27DB-BD31-4B8C-83A1-F6EECF244321}">
                <p14:modId xmlns:p14="http://schemas.microsoft.com/office/powerpoint/2010/main" val="3589980591"/>
              </p:ext>
            </p:extLst>
          </p:nvPr>
        </p:nvGraphicFramePr>
        <p:xfrm>
          <a:off x="6548580" y="2613608"/>
          <a:ext cx="4442692" cy="1572036"/>
        </p:xfrm>
        <a:graphic>
          <a:graphicData uri="http://schemas.openxmlformats.org/drawingml/2006/table">
            <a:tbl>
              <a:tblPr firstRow="1" firstCol="1" bandRow="1">
                <a:tableStyleId>{5C22544A-7EE6-4342-B048-85BDC9FD1C3A}</a:tableStyleId>
              </a:tblPr>
              <a:tblGrid>
                <a:gridCol w="2600600">
                  <a:extLst>
                    <a:ext uri="{9D8B030D-6E8A-4147-A177-3AD203B41FA5}">
                      <a16:colId xmlns:a16="http://schemas.microsoft.com/office/drawing/2014/main" val="4061718886"/>
                    </a:ext>
                  </a:extLst>
                </a:gridCol>
                <a:gridCol w="1842092">
                  <a:extLst>
                    <a:ext uri="{9D8B030D-6E8A-4147-A177-3AD203B41FA5}">
                      <a16:colId xmlns:a16="http://schemas.microsoft.com/office/drawing/2014/main" val="2085410313"/>
                    </a:ext>
                  </a:extLst>
                </a:gridCol>
              </a:tblGrid>
              <a:tr h="170566">
                <a:tc>
                  <a:txBody>
                    <a:bodyPr/>
                    <a:lstStyle/>
                    <a:p>
                      <a:pPr>
                        <a:spcAft>
                          <a:spcPts val="0"/>
                        </a:spcAft>
                      </a:pPr>
                      <a:r>
                        <a:rPr lang="tr-TR" sz="1200" b="0" dirty="0">
                          <a:solidFill>
                            <a:schemeClr val="tx1"/>
                          </a:solidFill>
                          <a:effectLst/>
                        </a:rPr>
                        <a:t>Toplam Alan:</a:t>
                      </a:r>
                      <a:endParaRPr lang="tr-TR" sz="1200" b="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effectLst/>
                        </a:rPr>
                        <a:t>38.000 m²</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4164261005"/>
                  </a:ext>
                </a:extLst>
              </a:tr>
              <a:tr h="170566">
                <a:tc>
                  <a:txBody>
                    <a:bodyPr/>
                    <a:lstStyle/>
                    <a:p>
                      <a:pPr>
                        <a:spcAft>
                          <a:spcPts val="0"/>
                        </a:spcAft>
                      </a:pPr>
                      <a:r>
                        <a:rPr lang="tr-TR" sz="1100" dirty="0">
                          <a:effectLst/>
                        </a:rPr>
                        <a:t>Kapalı:</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effectLst/>
                        </a:rPr>
                        <a:t>16.698 m²</a:t>
                      </a:r>
                      <a:endParaRPr lang="tr-T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1814227155"/>
                  </a:ext>
                </a:extLst>
              </a:tr>
              <a:tr h="170566">
                <a:tc>
                  <a:txBody>
                    <a:bodyPr/>
                    <a:lstStyle/>
                    <a:p>
                      <a:pPr>
                        <a:spcAft>
                          <a:spcPts val="0"/>
                        </a:spcAft>
                      </a:pPr>
                      <a:r>
                        <a:rPr lang="tr-TR" sz="1100" dirty="0">
                          <a:effectLst/>
                        </a:rPr>
                        <a:t>Açık:</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effectLst/>
                        </a:rPr>
                        <a:t>21.302 m²</a:t>
                      </a:r>
                      <a:endParaRPr lang="tr-T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137549982"/>
                  </a:ext>
                </a:extLst>
              </a:tr>
              <a:tr h="170566">
                <a:tc>
                  <a:txBody>
                    <a:bodyPr/>
                    <a:lstStyle/>
                    <a:p>
                      <a:pPr>
                        <a:spcAft>
                          <a:spcPts val="0"/>
                        </a:spcAft>
                      </a:pPr>
                      <a:r>
                        <a:rPr lang="tr-TR" sz="1200" b="0" dirty="0">
                          <a:solidFill>
                            <a:schemeClr val="tx1"/>
                          </a:solidFill>
                          <a:effectLst/>
                        </a:rPr>
                        <a:t>Depolama Alanı:</a:t>
                      </a:r>
                      <a:endParaRPr lang="tr-TR" sz="1200" b="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endParaRPr lang="tr-TR"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2854146548"/>
                  </a:ext>
                </a:extLst>
              </a:tr>
              <a:tr h="170566">
                <a:tc>
                  <a:txBody>
                    <a:bodyPr/>
                    <a:lstStyle/>
                    <a:p>
                      <a:pPr>
                        <a:spcAft>
                          <a:spcPts val="0"/>
                        </a:spcAft>
                      </a:pPr>
                      <a:r>
                        <a:rPr lang="tr-TR" sz="1100" dirty="0">
                          <a:effectLst/>
                        </a:rPr>
                        <a:t>Kapalı:</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effectLst/>
                        </a:rPr>
                        <a:t>15.817 m²</a:t>
                      </a:r>
                      <a:endParaRPr lang="tr-T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3844186876"/>
                  </a:ext>
                </a:extLst>
              </a:tr>
              <a:tr h="170566">
                <a:tc>
                  <a:txBody>
                    <a:bodyPr/>
                    <a:lstStyle/>
                    <a:p>
                      <a:pPr>
                        <a:spcAft>
                          <a:spcPts val="0"/>
                        </a:spcAft>
                      </a:pPr>
                      <a:r>
                        <a:rPr lang="tr-TR" sz="1100" dirty="0">
                          <a:effectLst/>
                        </a:rPr>
                        <a:t>Açık:</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effectLst/>
                        </a:rPr>
                        <a:t>12.000 m²</a:t>
                      </a:r>
                      <a:endParaRPr lang="tr-T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489705948"/>
                  </a:ext>
                </a:extLst>
              </a:tr>
              <a:tr h="170566">
                <a:tc>
                  <a:txBody>
                    <a:bodyPr/>
                    <a:lstStyle/>
                    <a:p>
                      <a:pPr>
                        <a:spcAft>
                          <a:spcPts val="0"/>
                        </a:spcAft>
                      </a:pPr>
                      <a:r>
                        <a:rPr lang="tr-TR" sz="1200" b="0" dirty="0">
                          <a:solidFill>
                            <a:schemeClr val="tx1"/>
                          </a:solidFill>
                          <a:effectLst/>
                        </a:rPr>
                        <a:t>Boş Üretim ve Depolama Alanı:</a:t>
                      </a:r>
                      <a:endParaRPr lang="tr-TR" sz="1200" b="0" dirty="0">
                        <a:solidFill>
                          <a:schemeClr val="tx1"/>
                        </a:solidFill>
                        <a:effectLst/>
                        <a:latin typeface="Calibri" panose="020F0502020204030204" pitchFamily="34" charset="0"/>
                        <a:ea typeface="Calibri" panose="020F0502020204030204" pitchFamily="34" charset="0"/>
                      </a:endParaRPr>
                    </a:p>
                  </a:txBody>
                  <a:tcPr marL="44450" marR="44450" marT="0" marB="0" anchor="b"/>
                </a:tc>
                <a:tc>
                  <a:txBody>
                    <a:bodyPr/>
                    <a:lstStyle/>
                    <a:p>
                      <a:endParaRPr lang="tr-TR"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732008837"/>
                  </a:ext>
                </a:extLst>
              </a:tr>
              <a:tr h="170566">
                <a:tc>
                  <a:txBody>
                    <a:bodyPr/>
                    <a:lstStyle/>
                    <a:p>
                      <a:pPr>
                        <a:spcAft>
                          <a:spcPts val="0"/>
                        </a:spcAft>
                      </a:pPr>
                      <a:r>
                        <a:rPr lang="tr-TR" sz="1100" dirty="0">
                          <a:effectLst/>
                        </a:rPr>
                        <a:t>Kapalı:</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a:effectLst/>
                        </a:rPr>
                        <a:t>4.071 m²</a:t>
                      </a:r>
                      <a:endParaRPr lang="tr-TR" sz="110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967078694"/>
                  </a:ext>
                </a:extLst>
              </a:tr>
              <a:tr h="170566">
                <a:tc>
                  <a:txBody>
                    <a:bodyPr/>
                    <a:lstStyle/>
                    <a:p>
                      <a:pPr>
                        <a:spcAft>
                          <a:spcPts val="0"/>
                        </a:spcAft>
                      </a:pPr>
                      <a:r>
                        <a:rPr lang="tr-TR" sz="1100" dirty="0">
                          <a:effectLst/>
                        </a:rPr>
                        <a:t>Açık:</a:t>
                      </a:r>
                      <a:endParaRPr lang="tr-TR"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a:spcAft>
                          <a:spcPts val="0"/>
                        </a:spcAft>
                      </a:pPr>
                      <a:r>
                        <a:rPr lang="tr-TR" sz="1100" dirty="0">
                          <a:effectLst/>
                        </a:rPr>
                        <a:t>12.000 m²</a:t>
                      </a:r>
                      <a:endParaRPr lang="tr-TR" sz="1100" dirty="0">
                        <a:effectLst/>
                        <a:latin typeface="Calibri" panose="020F0502020204030204" pitchFamily="34" charset="0"/>
                        <a:ea typeface="Calibri" panose="020F0502020204030204" pitchFamily="34" charset="0"/>
                      </a:endParaRPr>
                    </a:p>
                  </a:txBody>
                  <a:tcPr marL="44450" marR="44450" marT="0" marB="0" anchor="b"/>
                </a:tc>
                <a:extLst>
                  <a:ext uri="{0D108BD9-81ED-4DB2-BD59-A6C34878D82A}">
                    <a16:rowId xmlns:a16="http://schemas.microsoft.com/office/drawing/2014/main" val="2086634170"/>
                  </a:ext>
                </a:extLst>
              </a:tr>
            </a:tbl>
          </a:graphicData>
        </a:graphic>
      </p:graphicFrame>
      <p:graphicFrame>
        <p:nvGraphicFramePr>
          <p:cNvPr id="15" name="Tablo 14"/>
          <p:cNvGraphicFramePr>
            <a:graphicFrameLocks noGrp="1"/>
          </p:cNvGraphicFramePr>
          <p:nvPr>
            <p:extLst>
              <p:ext uri="{D42A27DB-BD31-4B8C-83A1-F6EECF244321}">
                <p14:modId xmlns:p14="http://schemas.microsoft.com/office/powerpoint/2010/main" val="3096650924"/>
              </p:ext>
            </p:extLst>
          </p:nvPr>
        </p:nvGraphicFramePr>
        <p:xfrm>
          <a:off x="6548579" y="1600140"/>
          <a:ext cx="4442694" cy="772854"/>
        </p:xfrm>
        <a:graphic>
          <a:graphicData uri="http://schemas.openxmlformats.org/drawingml/2006/table">
            <a:tbl>
              <a:tblPr>
                <a:tableStyleId>{5C22544A-7EE6-4342-B048-85BDC9FD1C3A}</a:tableStyleId>
              </a:tblPr>
              <a:tblGrid>
                <a:gridCol w="1709902">
                  <a:extLst>
                    <a:ext uri="{9D8B030D-6E8A-4147-A177-3AD203B41FA5}">
                      <a16:colId xmlns:a16="http://schemas.microsoft.com/office/drawing/2014/main" val="703356522"/>
                    </a:ext>
                  </a:extLst>
                </a:gridCol>
                <a:gridCol w="1267160">
                  <a:extLst>
                    <a:ext uri="{9D8B030D-6E8A-4147-A177-3AD203B41FA5}">
                      <a16:colId xmlns:a16="http://schemas.microsoft.com/office/drawing/2014/main" val="3261163051"/>
                    </a:ext>
                  </a:extLst>
                </a:gridCol>
                <a:gridCol w="732816">
                  <a:extLst>
                    <a:ext uri="{9D8B030D-6E8A-4147-A177-3AD203B41FA5}">
                      <a16:colId xmlns:a16="http://schemas.microsoft.com/office/drawing/2014/main" val="4217119591"/>
                    </a:ext>
                  </a:extLst>
                </a:gridCol>
                <a:gridCol w="732816">
                  <a:extLst>
                    <a:ext uri="{9D8B030D-6E8A-4147-A177-3AD203B41FA5}">
                      <a16:colId xmlns:a16="http://schemas.microsoft.com/office/drawing/2014/main" val="383649908"/>
                    </a:ext>
                  </a:extLst>
                </a:gridCol>
              </a:tblGrid>
              <a:tr h="264676">
                <a:tc>
                  <a:txBody>
                    <a:bodyPr/>
                    <a:lstStyle/>
                    <a:p>
                      <a:pPr algn="l" fontAlgn="b"/>
                      <a:r>
                        <a:rPr lang="tr-TR" sz="1200" b="1" u="none" strike="noStrike" dirty="0">
                          <a:effectLst/>
                        </a:rPr>
                        <a:t>Ticaret Hacmi (1.000$)</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2022</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2023</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2024</a:t>
                      </a:r>
                      <a:endParaRPr lang="tr-TR"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67739739"/>
                  </a:ext>
                </a:extLst>
              </a:tr>
              <a:tr h="254089">
                <a:tc>
                  <a:txBody>
                    <a:bodyPr/>
                    <a:lstStyle/>
                    <a:p>
                      <a:pPr algn="l" fontAlgn="b"/>
                      <a:r>
                        <a:rPr lang="tr-TR" sz="1100" u="none" strike="noStrike" dirty="0">
                          <a:effectLst/>
                        </a:rPr>
                        <a:t>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60.052</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40.616</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20.613</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50093903"/>
                  </a:ext>
                </a:extLst>
              </a:tr>
              <a:tr h="254089">
                <a:tc>
                  <a:txBody>
                    <a:bodyPr/>
                    <a:lstStyle/>
                    <a:p>
                      <a:pPr algn="l" fontAlgn="b"/>
                      <a:r>
                        <a:rPr lang="tr-TR" sz="1100" u="none" strike="noStrike">
                          <a:effectLst/>
                        </a:rPr>
                        <a:t>Türkiyedeki Yüzdelik Dilim</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0,2</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a:effectLst/>
                        </a:rPr>
                        <a:t>0,1</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0,1</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30397785"/>
                  </a:ext>
                </a:extLst>
              </a:tr>
            </a:tbl>
          </a:graphicData>
        </a:graphic>
      </p:graphicFrame>
    </p:spTree>
    <p:extLst>
      <p:ext uri="{BB962C8B-B14F-4D97-AF65-F5344CB8AC3E}">
        <p14:creationId xmlns:p14="http://schemas.microsoft.com/office/powerpoint/2010/main" val="2898515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11</a:t>
            </a:r>
            <a:endParaRPr lang="tr-TR" dirty="0"/>
          </a:p>
        </p:txBody>
      </p:sp>
      <p:sp>
        <p:nvSpPr>
          <p:cNvPr id="3" name="Unvan 2"/>
          <p:cNvSpPr>
            <a:spLocks noGrp="1"/>
          </p:cNvSpPr>
          <p:nvPr>
            <p:ph type="title"/>
          </p:nvPr>
        </p:nvSpPr>
        <p:spPr/>
        <p:txBody>
          <a:bodyPr anchor="ctr"/>
          <a:lstStyle/>
          <a:p>
            <a:r>
              <a:rPr lang="tr-TR" dirty="0" smtClean="0"/>
              <a:t>Lojistik</a:t>
            </a:r>
            <a:endParaRPr lang="tr-TR" dirty="0"/>
          </a:p>
        </p:txBody>
      </p:sp>
    </p:spTree>
    <p:extLst>
      <p:ext uri="{BB962C8B-B14F-4D97-AF65-F5344CB8AC3E}">
        <p14:creationId xmlns:p14="http://schemas.microsoft.com/office/powerpoint/2010/main" val="3564052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6172200" y="1836509"/>
            <a:ext cx="5708968" cy="163098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buNone/>
            </a:pPr>
            <a:r>
              <a:rPr lang="tr-TR" sz="1200" b="1" dirty="0" smtClean="0"/>
              <a:t>Karayolu;</a:t>
            </a:r>
          </a:p>
          <a:p>
            <a:pPr marL="0" indent="0">
              <a:buNone/>
            </a:pPr>
            <a:endParaRPr lang="tr-TR" sz="1200" b="1" dirty="0"/>
          </a:p>
          <a:p>
            <a:pPr marL="0" indent="0">
              <a:buNone/>
            </a:pPr>
            <a:r>
              <a:rPr lang="tr-TR" sz="1200" b="1" dirty="0" smtClean="0"/>
              <a:t>-</a:t>
            </a:r>
            <a:r>
              <a:rPr lang="tr-TR" sz="1200" dirty="0" smtClean="0"/>
              <a:t>D10 Karayolu</a:t>
            </a:r>
            <a:endParaRPr lang="tr-TR" sz="1200" dirty="0"/>
          </a:p>
          <a:p>
            <a:pPr marL="0" indent="0">
              <a:buNone/>
            </a:pPr>
            <a:r>
              <a:rPr lang="tr-TR" sz="1200" dirty="0" smtClean="0"/>
              <a:t>-Sarp </a:t>
            </a:r>
            <a:r>
              <a:rPr lang="tr-TR" sz="1200" dirty="0"/>
              <a:t>Sınır Kapısına 187 km Mesafe</a:t>
            </a:r>
          </a:p>
          <a:p>
            <a:pPr marL="0" indent="0">
              <a:buNone/>
            </a:pPr>
            <a:r>
              <a:rPr lang="tr-TR" sz="1200" dirty="0" smtClean="0"/>
              <a:t>-</a:t>
            </a:r>
            <a:r>
              <a:rPr lang="tr-TR" sz="1200" dirty="0" err="1" smtClean="0"/>
              <a:t>Zengezur</a:t>
            </a:r>
            <a:r>
              <a:rPr lang="tr-TR" sz="1200" dirty="0" smtClean="0"/>
              <a:t> </a:t>
            </a:r>
            <a:r>
              <a:rPr lang="tr-TR" sz="1200" dirty="0" err="1"/>
              <a:t>Koridoru’na</a:t>
            </a:r>
            <a:r>
              <a:rPr lang="tr-TR" sz="1200" dirty="0"/>
              <a:t> erişim 680 km</a:t>
            </a:r>
          </a:p>
          <a:p>
            <a:pPr marL="0" indent="0">
              <a:buNone/>
            </a:pPr>
            <a:r>
              <a:rPr lang="tr-TR" sz="1200" dirty="0" smtClean="0"/>
              <a:t>-Zigana </a:t>
            </a:r>
            <a:r>
              <a:rPr lang="tr-TR" sz="1200" dirty="0"/>
              <a:t>Tüneli 59 km</a:t>
            </a:r>
          </a:p>
        </p:txBody>
      </p:sp>
      <p:sp>
        <p:nvSpPr>
          <p:cNvPr id="4" name="Unvan 3"/>
          <p:cNvSpPr>
            <a:spLocks noGrp="1"/>
          </p:cNvSpPr>
          <p:nvPr>
            <p:ph type="title"/>
          </p:nvPr>
        </p:nvSpPr>
        <p:spPr/>
        <p:txBody>
          <a:bodyPr anchor="ctr"/>
          <a:lstStyle/>
          <a:p>
            <a:r>
              <a:rPr lang="tr-TR" dirty="0" smtClean="0"/>
              <a:t>Lojistik</a:t>
            </a:r>
            <a:endParaRPr lang="tr-TR" dirty="0"/>
          </a:p>
        </p:txBody>
      </p:sp>
      <p:graphicFrame>
        <p:nvGraphicFramePr>
          <p:cNvPr id="7" name="İçerik Yer Tutucusu 6"/>
          <p:cNvGraphicFramePr>
            <a:graphicFrameLocks noGrp="1"/>
          </p:cNvGraphicFramePr>
          <p:nvPr>
            <p:ph sz="half" idx="13"/>
            <p:extLst>
              <p:ext uri="{D42A27DB-BD31-4B8C-83A1-F6EECF244321}">
                <p14:modId xmlns:p14="http://schemas.microsoft.com/office/powerpoint/2010/main" val="4107604976"/>
              </p:ext>
            </p:extLst>
          </p:nvPr>
        </p:nvGraphicFramePr>
        <p:xfrm>
          <a:off x="570086" y="1851127"/>
          <a:ext cx="4959927" cy="3460080"/>
        </p:xfrm>
        <a:graphic>
          <a:graphicData uri="http://schemas.openxmlformats.org/drawingml/2006/table">
            <a:tbl>
              <a:tblPr firstRow="1" firstCol="1" bandRow="1">
                <a:tableStyleId>{D27102A9-8310-4765-A935-A1911B00CA55}</a:tableStyleId>
              </a:tblPr>
              <a:tblGrid>
                <a:gridCol w="3962921">
                  <a:extLst>
                    <a:ext uri="{9D8B030D-6E8A-4147-A177-3AD203B41FA5}">
                      <a16:colId xmlns:a16="http://schemas.microsoft.com/office/drawing/2014/main" val="3382593107"/>
                    </a:ext>
                  </a:extLst>
                </a:gridCol>
                <a:gridCol w="997006">
                  <a:extLst>
                    <a:ext uri="{9D8B030D-6E8A-4147-A177-3AD203B41FA5}">
                      <a16:colId xmlns:a16="http://schemas.microsoft.com/office/drawing/2014/main" val="2482808346"/>
                    </a:ext>
                  </a:extLst>
                </a:gridCol>
              </a:tblGrid>
              <a:tr h="328404">
                <a:tc>
                  <a:txBody>
                    <a:bodyPr/>
                    <a:lstStyle/>
                    <a:p>
                      <a:pPr algn="l">
                        <a:lnSpc>
                          <a:spcPct val="115000"/>
                        </a:lnSpc>
                        <a:spcBef>
                          <a:spcPts val="600"/>
                        </a:spcBef>
                        <a:spcAft>
                          <a:spcPts val="0"/>
                        </a:spcAft>
                      </a:pPr>
                      <a:r>
                        <a:rPr lang="tr-TR" sz="1400" dirty="0" smtClean="0">
                          <a:effectLst/>
                          <a:latin typeface="Segoe UI" panose="020B0502040204020203" pitchFamily="34" charset="0"/>
                          <a:ea typeface="Calibri" panose="020F0502020204030204" pitchFamily="34" charset="0"/>
                          <a:cs typeface="Segoe UI" panose="020B0502040204020203" pitchFamily="34" charset="0"/>
                        </a:rPr>
                        <a:t>Trabzon Havalimanı Kasım 2025 Sonu Verileri</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algn="r">
                        <a:lnSpc>
                          <a:spcPct val="115000"/>
                        </a:lnSpc>
                        <a:spcBef>
                          <a:spcPts val="600"/>
                        </a:spcBef>
                        <a:spcAft>
                          <a:spcPts val="0"/>
                        </a:spcAft>
                      </a:pP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extLst>
                  <a:ext uri="{0D108BD9-81ED-4DB2-BD59-A6C34878D82A}">
                    <a16:rowId xmlns:a16="http://schemas.microsoft.com/office/drawing/2014/main" val="2866757511"/>
                  </a:ext>
                </a:extLst>
              </a:tr>
              <a:tr h="328404">
                <a:tc>
                  <a:txBody>
                    <a:bodyPr/>
                    <a:lstStyle/>
                    <a:p>
                      <a:pPr algn="l">
                        <a:lnSpc>
                          <a:spcPct val="115000"/>
                        </a:lnSpc>
                        <a:spcBef>
                          <a:spcPts val="600"/>
                        </a:spcBef>
                        <a:spcAft>
                          <a:spcPts val="0"/>
                        </a:spcAft>
                      </a:pPr>
                      <a:r>
                        <a:rPr lang="tr-TR" sz="1200" dirty="0">
                          <a:effectLst/>
                          <a:latin typeface="Segoe UI" panose="020B0502040204020203" pitchFamily="34" charset="0"/>
                          <a:cs typeface="Segoe UI" panose="020B0502040204020203" pitchFamily="34" charset="0"/>
                        </a:rPr>
                        <a:t>İniş-kalkış yapan uçak sayısı / Toplam</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algn="r">
                        <a:lnSpc>
                          <a:spcPct val="115000"/>
                        </a:lnSpc>
                        <a:spcBef>
                          <a:spcPts val="600"/>
                        </a:spcBef>
                        <a:spcAft>
                          <a:spcPts val="0"/>
                        </a:spcAft>
                      </a:pPr>
                      <a:r>
                        <a:rPr lang="tr-TR" sz="1400" dirty="0" smtClean="0">
                          <a:effectLst/>
                          <a:latin typeface="Segoe UI" panose="020B0502040204020203" pitchFamily="34" charset="0"/>
                          <a:ea typeface="Calibri" panose="020F0502020204030204" pitchFamily="34" charset="0"/>
                          <a:cs typeface="Segoe UI" panose="020B0502040204020203" pitchFamily="34" charset="0"/>
                        </a:rPr>
                        <a:t>24.900</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extLst>
                  <a:ext uri="{0D108BD9-81ED-4DB2-BD59-A6C34878D82A}">
                    <a16:rowId xmlns:a16="http://schemas.microsoft.com/office/drawing/2014/main" val="2674838756"/>
                  </a:ext>
                </a:extLst>
              </a:tr>
              <a:tr h="328404">
                <a:tc>
                  <a:txBody>
                    <a:bodyPr/>
                    <a:lstStyle/>
                    <a:p>
                      <a:pPr algn="l">
                        <a:lnSpc>
                          <a:spcPct val="115000"/>
                        </a:lnSpc>
                        <a:spcBef>
                          <a:spcPts val="600"/>
                        </a:spcBef>
                        <a:spcAft>
                          <a:spcPts val="0"/>
                        </a:spcAft>
                      </a:pPr>
                      <a:r>
                        <a:rPr lang="tr-TR" sz="1200" dirty="0">
                          <a:effectLst/>
                          <a:latin typeface="Segoe UI" panose="020B0502040204020203" pitchFamily="34" charset="0"/>
                          <a:cs typeface="Segoe UI" panose="020B0502040204020203" pitchFamily="34" charset="0"/>
                        </a:rPr>
                        <a:t> İniş-kalkış yapan uçak sayısı / iç hat</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algn="r">
                        <a:lnSpc>
                          <a:spcPct val="115000"/>
                        </a:lnSpc>
                        <a:spcBef>
                          <a:spcPts val="600"/>
                        </a:spcBef>
                        <a:spcAft>
                          <a:spcPts val="0"/>
                        </a:spcAft>
                      </a:pPr>
                      <a:r>
                        <a:rPr lang="tr-TR" sz="1200" dirty="0" smtClean="0">
                          <a:effectLst/>
                          <a:latin typeface="Segoe UI" panose="020B0502040204020203" pitchFamily="34" charset="0"/>
                          <a:cs typeface="Segoe UI" panose="020B0502040204020203" pitchFamily="34" charset="0"/>
                        </a:rPr>
                        <a:t>17.738</a:t>
                      </a:r>
                      <a:endParaRPr lang="tr-TR" sz="1200" dirty="0">
                        <a:effectLst/>
                        <a:latin typeface="Segoe UI" panose="020B0502040204020203" pitchFamily="34" charset="0"/>
                        <a:cs typeface="Segoe UI" panose="020B0502040204020203" pitchFamily="34" charset="0"/>
                      </a:endParaRPr>
                    </a:p>
                  </a:txBody>
                  <a:tcPr marL="37042" marR="37042" marT="0" marB="0" anchor="ctr"/>
                </a:tc>
                <a:extLst>
                  <a:ext uri="{0D108BD9-81ED-4DB2-BD59-A6C34878D82A}">
                    <a16:rowId xmlns:a16="http://schemas.microsoft.com/office/drawing/2014/main" val="940742279"/>
                  </a:ext>
                </a:extLst>
              </a:tr>
              <a:tr h="328404">
                <a:tc>
                  <a:txBody>
                    <a:bodyPr/>
                    <a:lstStyle/>
                    <a:p>
                      <a:pPr algn="l">
                        <a:lnSpc>
                          <a:spcPct val="115000"/>
                        </a:lnSpc>
                        <a:spcBef>
                          <a:spcPts val="600"/>
                        </a:spcBef>
                        <a:spcAft>
                          <a:spcPts val="0"/>
                        </a:spcAft>
                      </a:pPr>
                      <a:r>
                        <a:rPr lang="tr-TR" sz="1200" dirty="0">
                          <a:effectLst/>
                          <a:latin typeface="Segoe UI" panose="020B0502040204020203" pitchFamily="34" charset="0"/>
                          <a:cs typeface="Segoe UI" panose="020B0502040204020203" pitchFamily="34" charset="0"/>
                        </a:rPr>
                        <a:t> İniş-kalkış yapan uçak sayısı /Dış hat</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algn="r">
                        <a:lnSpc>
                          <a:spcPct val="115000"/>
                        </a:lnSpc>
                        <a:spcBef>
                          <a:spcPts val="600"/>
                        </a:spcBef>
                        <a:spcAft>
                          <a:spcPts val="0"/>
                        </a:spcAft>
                      </a:pPr>
                      <a:r>
                        <a:rPr lang="tr-TR" sz="1200" dirty="0" smtClean="0">
                          <a:effectLst/>
                          <a:latin typeface="Segoe UI" panose="020B0502040204020203" pitchFamily="34" charset="0"/>
                          <a:cs typeface="Segoe UI" panose="020B0502040204020203" pitchFamily="34" charset="0"/>
                        </a:rPr>
                        <a:t>7162</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extLst>
                  <a:ext uri="{0D108BD9-81ED-4DB2-BD59-A6C34878D82A}">
                    <a16:rowId xmlns:a16="http://schemas.microsoft.com/office/drawing/2014/main" val="2691705328"/>
                  </a:ext>
                </a:extLst>
              </a:tr>
              <a:tr h="328404">
                <a:tc>
                  <a:txBody>
                    <a:bodyPr/>
                    <a:lstStyle/>
                    <a:p>
                      <a:pPr algn="l">
                        <a:lnSpc>
                          <a:spcPct val="115000"/>
                        </a:lnSpc>
                        <a:spcBef>
                          <a:spcPts val="600"/>
                        </a:spcBef>
                        <a:spcAft>
                          <a:spcPts val="0"/>
                        </a:spcAft>
                      </a:pPr>
                      <a:r>
                        <a:rPr lang="tr-TR" sz="1200" b="1" dirty="0">
                          <a:effectLst/>
                          <a:latin typeface="Segoe UI" panose="020B0502040204020203" pitchFamily="34" charset="0"/>
                          <a:cs typeface="Segoe UI" panose="020B0502040204020203" pitchFamily="34" charset="0"/>
                        </a:rPr>
                        <a:t> Yolcu sayısı / Toplam</a:t>
                      </a:r>
                      <a:endParaRPr lang="tr-TR" sz="1400" b="1"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marL="0" algn="r" defTabSz="914400" rtl="0" eaLnBrk="1" fontAlgn="ctr" latinLnBrk="0" hangingPunct="1">
                        <a:lnSpc>
                          <a:spcPct val="115000"/>
                        </a:lnSpc>
                        <a:spcBef>
                          <a:spcPts val="600"/>
                        </a:spcBef>
                        <a:spcAft>
                          <a:spcPts val="0"/>
                        </a:spcAft>
                      </a:pPr>
                      <a:r>
                        <a:rPr lang="tr-TR" sz="1200" b="1" kern="1200" dirty="0" smtClean="0">
                          <a:solidFill>
                            <a:schemeClr val="tx1"/>
                          </a:solidFill>
                          <a:effectLst/>
                          <a:latin typeface="Segoe UI" panose="020B0502040204020203" pitchFamily="34" charset="0"/>
                          <a:ea typeface="+mn-ea"/>
                          <a:cs typeface="Segoe UI" panose="020B0502040204020203" pitchFamily="34" charset="0"/>
                        </a:rPr>
                        <a:t>3.632.640</a:t>
                      </a:r>
                      <a:endParaRPr lang="tr-TR" sz="1200" b="1" kern="1200" dirty="0">
                        <a:solidFill>
                          <a:schemeClr val="tx1"/>
                        </a:solidFill>
                        <a:effectLst/>
                        <a:latin typeface="Segoe UI" panose="020B0502040204020203" pitchFamily="34" charset="0"/>
                        <a:ea typeface="+mn-ea"/>
                        <a:cs typeface="Segoe UI" panose="020B0502040204020203" pitchFamily="34" charset="0"/>
                      </a:endParaRPr>
                    </a:p>
                  </a:txBody>
                  <a:tcPr marL="7620" marR="7620" marT="7620" marB="0" anchor="ctr"/>
                </a:tc>
                <a:extLst>
                  <a:ext uri="{0D108BD9-81ED-4DB2-BD59-A6C34878D82A}">
                    <a16:rowId xmlns:a16="http://schemas.microsoft.com/office/drawing/2014/main" val="4264732611"/>
                  </a:ext>
                </a:extLst>
              </a:tr>
              <a:tr h="461928">
                <a:tc>
                  <a:txBody>
                    <a:bodyPr/>
                    <a:lstStyle/>
                    <a:p>
                      <a:pPr algn="l">
                        <a:lnSpc>
                          <a:spcPct val="115000"/>
                        </a:lnSpc>
                        <a:spcBef>
                          <a:spcPts val="600"/>
                        </a:spcBef>
                        <a:spcAft>
                          <a:spcPts val="0"/>
                        </a:spcAft>
                      </a:pPr>
                      <a:r>
                        <a:rPr lang="tr-TR" sz="1200" dirty="0">
                          <a:effectLst/>
                          <a:latin typeface="Segoe UI" panose="020B0502040204020203" pitchFamily="34" charset="0"/>
                          <a:cs typeface="Segoe UI" panose="020B0502040204020203" pitchFamily="34" charset="0"/>
                        </a:rPr>
                        <a:t> Yolcu sayısı / İç hat gelen-giden</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marL="0" algn="r" defTabSz="914400" rtl="0" eaLnBrk="1" fontAlgn="ctr" latinLnBrk="0" hangingPunct="1">
                        <a:lnSpc>
                          <a:spcPct val="115000"/>
                        </a:lnSpc>
                        <a:spcBef>
                          <a:spcPts val="600"/>
                        </a:spcBef>
                        <a:spcAft>
                          <a:spcPts val="0"/>
                        </a:spcAft>
                      </a:pPr>
                      <a:r>
                        <a:rPr lang="tr-TR" sz="1200" kern="1200" dirty="0" smtClean="0">
                          <a:solidFill>
                            <a:schemeClr val="tx1"/>
                          </a:solidFill>
                          <a:effectLst/>
                          <a:latin typeface="Segoe UI" panose="020B0502040204020203" pitchFamily="34" charset="0"/>
                          <a:ea typeface="+mn-ea"/>
                          <a:cs typeface="Segoe UI" panose="020B0502040204020203" pitchFamily="34" charset="0"/>
                        </a:rPr>
                        <a:t>2.808.174</a:t>
                      </a:r>
                    </a:p>
                    <a:p>
                      <a:pPr marL="0" algn="r" defTabSz="914400" rtl="0" eaLnBrk="1" fontAlgn="ctr" latinLnBrk="0" hangingPunct="1">
                        <a:lnSpc>
                          <a:spcPct val="115000"/>
                        </a:lnSpc>
                        <a:spcBef>
                          <a:spcPts val="600"/>
                        </a:spcBef>
                        <a:spcAft>
                          <a:spcPts val="0"/>
                        </a:spcAft>
                      </a:pPr>
                      <a:endParaRPr lang="tr-TR" sz="1200" kern="1200" dirty="0">
                        <a:solidFill>
                          <a:schemeClr val="tx1"/>
                        </a:solidFill>
                        <a:effectLst/>
                        <a:latin typeface="Segoe UI" panose="020B0502040204020203" pitchFamily="34" charset="0"/>
                        <a:ea typeface="+mn-ea"/>
                        <a:cs typeface="Segoe UI" panose="020B0502040204020203" pitchFamily="34" charset="0"/>
                      </a:endParaRPr>
                    </a:p>
                  </a:txBody>
                  <a:tcPr marL="7620" marR="7620" marT="7620" marB="0" anchor="ctr"/>
                </a:tc>
                <a:extLst>
                  <a:ext uri="{0D108BD9-81ED-4DB2-BD59-A6C34878D82A}">
                    <a16:rowId xmlns:a16="http://schemas.microsoft.com/office/drawing/2014/main" val="1255046413"/>
                  </a:ext>
                </a:extLst>
              </a:tr>
              <a:tr h="328404">
                <a:tc>
                  <a:txBody>
                    <a:bodyPr/>
                    <a:lstStyle/>
                    <a:p>
                      <a:pPr algn="l">
                        <a:lnSpc>
                          <a:spcPct val="115000"/>
                        </a:lnSpc>
                        <a:spcBef>
                          <a:spcPts val="600"/>
                        </a:spcBef>
                        <a:spcAft>
                          <a:spcPts val="0"/>
                        </a:spcAft>
                      </a:pPr>
                      <a:r>
                        <a:rPr lang="tr-TR" sz="1200" dirty="0">
                          <a:effectLst/>
                          <a:latin typeface="Segoe UI" panose="020B0502040204020203" pitchFamily="34" charset="0"/>
                          <a:cs typeface="Segoe UI" panose="020B0502040204020203" pitchFamily="34" charset="0"/>
                        </a:rPr>
                        <a:t> Yolcu sayısı /  Dış hat gelen-giden</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marL="0" algn="r" defTabSz="914400" rtl="0" eaLnBrk="1" fontAlgn="ctr" latinLnBrk="0" hangingPunct="1">
                        <a:lnSpc>
                          <a:spcPct val="115000"/>
                        </a:lnSpc>
                        <a:spcBef>
                          <a:spcPts val="600"/>
                        </a:spcBef>
                        <a:spcAft>
                          <a:spcPts val="0"/>
                        </a:spcAft>
                      </a:pPr>
                      <a:r>
                        <a:rPr lang="tr-TR" sz="1200" kern="1200" dirty="0" smtClean="0">
                          <a:solidFill>
                            <a:schemeClr val="tx1"/>
                          </a:solidFill>
                          <a:effectLst/>
                          <a:latin typeface="Segoe UI" panose="020B0502040204020203" pitchFamily="34" charset="0"/>
                          <a:ea typeface="+mn-ea"/>
                          <a:cs typeface="Segoe UI" panose="020B0502040204020203" pitchFamily="34" charset="0"/>
                        </a:rPr>
                        <a:t>824.466</a:t>
                      </a:r>
                      <a:endParaRPr lang="tr-TR" sz="1200" kern="1200" dirty="0">
                        <a:solidFill>
                          <a:schemeClr val="tx1"/>
                        </a:solidFill>
                        <a:effectLst/>
                        <a:latin typeface="Segoe UI" panose="020B0502040204020203" pitchFamily="34" charset="0"/>
                        <a:ea typeface="+mn-ea"/>
                        <a:cs typeface="Segoe UI" panose="020B0502040204020203" pitchFamily="34" charset="0"/>
                      </a:endParaRPr>
                    </a:p>
                  </a:txBody>
                  <a:tcPr marL="7620" marR="7620" marT="7620" marB="0" anchor="ctr"/>
                </a:tc>
                <a:extLst>
                  <a:ext uri="{0D108BD9-81ED-4DB2-BD59-A6C34878D82A}">
                    <a16:rowId xmlns:a16="http://schemas.microsoft.com/office/drawing/2014/main" val="4039505680"/>
                  </a:ext>
                </a:extLst>
              </a:tr>
              <a:tr h="328404">
                <a:tc>
                  <a:txBody>
                    <a:bodyPr/>
                    <a:lstStyle/>
                    <a:p>
                      <a:pPr algn="l">
                        <a:lnSpc>
                          <a:spcPct val="115000"/>
                        </a:lnSpc>
                        <a:spcBef>
                          <a:spcPts val="600"/>
                        </a:spcBef>
                        <a:spcAft>
                          <a:spcPts val="0"/>
                        </a:spcAft>
                      </a:pPr>
                      <a:r>
                        <a:rPr lang="tr-TR" sz="1200" b="1" dirty="0">
                          <a:effectLst/>
                          <a:latin typeface="Segoe UI" panose="020B0502040204020203" pitchFamily="34" charset="0"/>
                          <a:cs typeface="Segoe UI" panose="020B0502040204020203" pitchFamily="34" charset="0"/>
                        </a:rPr>
                        <a:t> Taşınan yük / Toplam (ton)</a:t>
                      </a:r>
                      <a:endParaRPr lang="tr-TR" sz="1400" b="1"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marL="0" algn="r" defTabSz="914400" rtl="0" eaLnBrk="1" fontAlgn="ctr" latinLnBrk="0" hangingPunct="1">
                        <a:lnSpc>
                          <a:spcPct val="115000"/>
                        </a:lnSpc>
                        <a:spcBef>
                          <a:spcPts val="600"/>
                        </a:spcBef>
                        <a:spcAft>
                          <a:spcPts val="0"/>
                        </a:spcAft>
                      </a:pPr>
                      <a:r>
                        <a:rPr lang="tr-TR" sz="1200" b="1" kern="1200" dirty="0" smtClean="0">
                          <a:solidFill>
                            <a:schemeClr val="tx1"/>
                          </a:solidFill>
                          <a:effectLst/>
                          <a:latin typeface="Segoe UI" panose="020B0502040204020203" pitchFamily="34" charset="0"/>
                          <a:ea typeface="+mn-ea"/>
                          <a:cs typeface="Segoe UI" panose="020B0502040204020203" pitchFamily="34" charset="0"/>
                        </a:rPr>
                        <a:t>36.159</a:t>
                      </a:r>
                      <a:endParaRPr lang="tr-TR" sz="1200" b="1" kern="1200" dirty="0">
                        <a:solidFill>
                          <a:schemeClr val="tx1"/>
                        </a:solidFill>
                        <a:effectLst/>
                        <a:latin typeface="Segoe UI" panose="020B0502040204020203" pitchFamily="34" charset="0"/>
                        <a:ea typeface="+mn-ea"/>
                        <a:cs typeface="Segoe UI" panose="020B0502040204020203" pitchFamily="34" charset="0"/>
                      </a:endParaRPr>
                    </a:p>
                  </a:txBody>
                  <a:tcPr marL="7620" marR="7620" marT="7620" marB="0" anchor="ctr"/>
                </a:tc>
                <a:extLst>
                  <a:ext uri="{0D108BD9-81ED-4DB2-BD59-A6C34878D82A}">
                    <a16:rowId xmlns:a16="http://schemas.microsoft.com/office/drawing/2014/main" val="3090708028"/>
                  </a:ext>
                </a:extLst>
              </a:tr>
              <a:tr h="328404">
                <a:tc>
                  <a:txBody>
                    <a:bodyPr/>
                    <a:lstStyle/>
                    <a:p>
                      <a:pPr algn="l">
                        <a:lnSpc>
                          <a:spcPct val="115000"/>
                        </a:lnSpc>
                        <a:spcBef>
                          <a:spcPts val="600"/>
                        </a:spcBef>
                        <a:spcAft>
                          <a:spcPts val="0"/>
                        </a:spcAft>
                      </a:pPr>
                      <a:r>
                        <a:rPr lang="tr-TR" sz="1200">
                          <a:effectLst/>
                          <a:latin typeface="Segoe UI" panose="020B0502040204020203" pitchFamily="34" charset="0"/>
                          <a:cs typeface="Segoe UI" panose="020B0502040204020203" pitchFamily="34" charset="0"/>
                        </a:rPr>
                        <a:t> Taşınan yük / İç hat (ton)</a:t>
                      </a:r>
                      <a:endParaRPr lang="tr-TR" sz="140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marL="0" algn="r" defTabSz="914400" rtl="0" eaLnBrk="1" fontAlgn="ctr" latinLnBrk="0" hangingPunct="1">
                        <a:lnSpc>
                          <a:spcPct val="115000"/>
                        </a:lnSpc>
                        <a:spcBef>
                          <a:spcPts val="600"/>
                        </a:spcBef>
                        <a:spcAft>
                          <a:spcPts val="0"/>
                        </a:spcAft>
                      </a:pPr>
                      <a:r>
                        <a:rPr lang="tr-TR" sz="1200" kern="1200" dirty="0" smtClean="0">
                          <a:solidFill>
                            <a:schemeClr val="tx1"/>
                          </a:solidFill>
                          <a:effectLst/>
                          <a:latin typeface="Segoe UI" panose="020B0502040204020203" pitchFamily="34" charset="0"/>
                          <a:ea typeface="+mn-ea"/>
                          <a:cs typeface="Segoe UI" panose="020B0502040204020203" pitchFamily="34" charset="0"/>
                        </a:rPr>
                        <a:t>22.916</a:t>
                      </a:r>
                      <a:endParaRPr lang="tr-TR" sz="1200" kern="1200" dirty="0">
                        <a:solidFill>
                          <a:schemeClr val="tx1"/>
                        </a:solidFill>
                        <a:effectLst/>
                        <a:latin typeface="Segoe UI" panose="020B0502040204020203" pitchFamily="34" charset="0"/>
                        <a:ea typeface="+mn-ea"/>
                        <a:cs typeface="Segoe UI" panose="020B0502040204020203" pitchFamily="34" charset="0"/>
                      </a:endParaRPr>
                    </a:p>
                  </a:txBody>
                  <a:tcPr marL="7620" marR="7620" marT="7620" marB="0" anchor="ctr"/>
                </a:tc>
                <a:extLst>
                  <a:ext uri="{0D108BD9-81ED-4DB2-BD59-A6C34878D82A}">
                    <a16:rowId xmlns:a16="http://schemas.microsoft.com/office/drawing/2014/main" val="3529316645"/>
                  </a:ext>
                </a:extLst>
              </a:tr>
              <a:tr h="328404">
                <a:tc>
                  <a:txBody>
                    <a:bodyPr/>
                    <a:lstStyle/>
                    <a:p>
                      <a:pPr algn="l">
                        <a:lnSpc>
                          <a:spcPct val="115000"/>
                        </a:lnSpc>
                        <a:spcBef>
                          <a:spcPts val="600"/>
                        </a:spcBef>
                        <a:spcAft>
                          <a:spcPts val="0"/>
                        </a:spcAft>
                      </a:pPr>
                      <a:r>
                        <a:rPr lang="tr-TR" sz="1200" dirty="0">
                          <a:effectLst/>
                          <a:latin typeface="Segoe UI" panose="020B0502040204020203" pitchFamily="34" charset="0"/>
                          <a:cs typeface="Segoe UI" panose="020B0502040204020203" pitchFamily="34" charset="0"/>
                        </a:rPr>
                        <a:t> Taşınan yük / Dış hat (ton)</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txBody>
                  <a:tcPr marL="37042" marR="37042" marT="0" marB="0" anchor="ctr"/>
                </a:tc>
                <a:tc>
                  <a:txBody>
                    <a:bodyPr/>
                    <a:lstStyle/>
                    <a:p>
                      <a:pPr marL="0" algn="r" defTabSz="914400" rtl="0" eaLnBrk="1" fontAlgn="ctr" latinLnBrk="0" hangingPunct="1">
                        <a:lnSpc>
                          <a:spcPct val="115000"/>
                        </a:lnSpc>
                        <a:spcBef>
                          <a:spcPts val="600"/>
                        </a:spcBef>
                        <a:spcAft>
                          <a:spcPts val="0"/>
                        </a:spcAft>
                      </a:pPr>
                      <a:r>
                        <a:rPr lang="tr-TR" sz="1200" kern="1200" dirty="0" smtClean="0">
                          <a:solidFill>
                            <a:schemeClr val="tx1"/>
                          </a:solidFill>
                          <a:effectLst/>
                          <a:latin typeface="Segoe UI" panose="020B0502040204020203" pitchFamily="34" charset="0"/>
                          <a:ea typeface="+mn-ea"/>
                          <a:cs typeface="Segoe UI" panose="020B0502040204020203" pitchFamily="34" charset="0"/>
                        </a:rPr>
                        <a:t>13.243</a:t>
                      </a:r>
                      <a:endParaRPr lang="tr-TR" sz="1200" kern="1200" dirty="0">
                        <a:solidFill>
                          <a:schemeClr val="tx1"/>
                        </a:solidFill>
                        <a:effectLst/>
                        <a:latin typeface="Segoe UI" panose="020B0502040204020203" pitchFamily="34" charset="0"/>
                        <a:ea typeface="+mn-ea"/>
                        <a:cs typeface="Segoe UI" panose="020B0502040204020203" pitchFamily="34" charset="0"/>
                      </a:endParaRPr>
                    </a:p>
                  </a:txBody>
                  <a:tcPr marL="7620" marR="7620" marT="7620" marB="0" anchor="ctr"/>
                </a:tc>
                <a:extLst>
                  <a:ext uri="{0D108BD9-81ED-4DB2-BD59-A6C34878D82A}">
                    <a16:rowId xmlns:a16="http://schemas.microsoft.com/office/drawing/2014/main" val="675785775"/>
                  </a:ext>
                </a:extLst>
              </a:tr>
            </a:tbl>
          </a:graphicData>
        </a:graphic>
      </p:graphicFrame>
      <p:pic>
        <p:nvPicPr>
          <p:cNvPr id="9" name="Resim 8"/>
          <p:cNvPicPr>
            <a:picLocks noChangeAspect="1"/>
          </p:cNvPicPr>
          <p:nvPr/>
        </p:nvPicPr>
        <p:blipFill>
          <a:blip r:embed="rId2"/>
          <a:stretch>
            <a:fillRect/>
          </a:stretch>
        </p:blipFill>
        <p:spPr>
          <a:xfrm>
            <a:off x="6686647" y="3781230"/>
            <a:ext cx="4680074" cy="2346035"/>
          </a:xfrm>
          <a:prstGeom prst="rect">
            <a:avLst/>
          </a:prstGeom>
        </p:spPr>
      </p:pic>
    </p:spTree>
    <p:extLst>
      <p:ext uri="{BB962C8B-B14F-4D97-AF65-F5344CB8AC3E}">
        <p14:creationId xmlns:p14="http://schemas.microsoft.com/office/powerpoint/2010/main" val="771925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12</a:t>
            </a:r>
            <a:endParaRPr lang="tr-TR" dirty="0"/>
          </a:p>
        </p:txBody>
      </p:sp>
      <p:sp>
        <p:nvSpPr>
          <p:cNvPr id="3" name="Unvan 2"/>
          <p:cNvSpPr>
            <a:spLocks noGrp="1"/>
          </p:cNvSpPr>
          <p:nvPr>
            <p:ph type="title"/>
          </p:nvPr>
        </p:nvSpPr>
        <p:spPr/>
        <p:txBody>
          <a:bodyPr anchor="ctr"/>
          <a:lstStyle/>
          <a:p>
            <a:r>
              <a:rPr lang="tr-TR" dirty="0" smtClean="0"/>
              <a:t>Yatırım</a:t>
            </a:r>
            <a:endParaRPr lang="tr-TR" dirty="0"/>
          </a:p>
        </p:txBody>
      </p:sp>
    </p:spTree>
    <p:extLst>
      <p:ext uri="{BB962C8B-B14F-4D97-AF65-F5344CB8AC3E}">
        <p14:creationId xmlns:p14="http://schemas.microsoft.com/office/powerpoint/2010/main" val="16065457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İçerik Yer Tutucusu 9"/>
          <p:cNvGraphicFramePr>
            <a:graphicFrameLocks noGrp="1"/>
          </p:cNvGraphicFramePr>
          <p:nvPr>
            <p:ph sz="half" idx="2"/>
            <p:extLst>
              <p:ext uri="{D42A27DB-BD31-4B8C-83A1-F6EECF244321}">
                <p14:modId xmlns:p14="http://schemas.microsoft.com/office/powerpoint/2010/main" val="1521240446"/>
              </p:ext>
            </p:extLst>
          </p:nvPr>
        </p:nvGraphicFramePr>
        <p:xfrm>
          <a:off x="6239034" y="1415034"/>
          <a:ext cx="5575300" cy="2045299"/>
        </p:xfrm>
        <a:graphic>
          <a:graphicData uri="http://schemas.openxmlformats.org/drawingml/2006/table">
            <a:tbl>
              <a:tblPr firstRow="1" firstCol="1" bandRow="1">
                <a:tableStyleId>{D27102A9-8310-4765-A935-A1911B00CA55}</a:tableStyleId>
              </a:tblPr>
              <a:tblGrid>
                <a:gridCol w="635000">
                  <a:extLst>
                    <a:ext uri="{9D8B030D-6E8A-4147-A177-3AD203B41FA5}">
                      <a16:colId xmlns:a16="http://schemas.microsoft.com/office/drawing/2014/main" val="3907736843"/>
                    </a:ext>
                  </a:extLst>
                </a:gridCol>
                <a:gridCol w="535305">
                  <a:extLst>
                    <a:ext uri="{9D8B030D-6E8A-4147-A177-3AD203B41FA5}">
                      <a16:colId xmlns:a16="http://schemas.microsoft.com/office/drawing/2014/main" val="3789682640"/>
                    </a:ext>
                  </a:extLst>
                </a:gridCol>
                <a:gridCol w="2785427">
                  <a:extLst>
                    <a:ext uri="{9D8B030D-6E8A-4147-A177-3AD203B41FA5}">
                      <a16:colId xmlns:a16="http://schemas.microsoft.com/office/drawing/2014/main" val="671399959"/>
                    </a:ext>
                  </a:extLst>
                </a:gridCol>
                <a:gridCol w="1619568">
                  <a:extLst>
                    <a:ext uri="{9D8B030D-6E8A-4147-A177-3AD203B41FA5}">
                      <a16:colId xmlns:a16="http://schemas.microsoft.com/office/drawing/2014/main" val="556185399"/>
                    </a:ext>
                  </a:extLst>
                </a:gridCol>
              </a:tblGrid>
              <a:tr h="329790">
                <a:tc>
                  <a:txBody>
                    <a:bodyPr/>
                    <a:lstStyle/>
                    <a:p>
                      <a:pPr algn="ctr">
                        <a:lnSpc>
                          <a:spcPct val="115000"/>
                        </a:lnSpc>
                        <a:spcBef>
                          <a:spcPts val="600"/>
                        </a:spcBef>
                        <a:spcAft>
                          <a:spcPts val="0"/>
                        </a:spcAft>
                      </a:pPr>
                      <a:r>
                        <a:rPr lang="tr-TR" sz="1200">
                          <a:effectLst/>
                          <a:latin typeface="+mn-lt"/>
                        </a:rPr>
                        <a:t>Sıra</a:t>
                      </a:r>
                      <a:endParaRPr lang="tr-TR" sz="12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tr-TR" sz="1200" dirty="0">
                          <a:effectLst/>
                          <a:latin typeface="+mn-lt"/>
                        </a:rPr>
                        <a:t>Kodu</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15000"/>
                        </a:lnSpc>
                        <a:spcBef>
                          <a:spcPts val="600"/>
                        </a:spcBef>
                        <a:spcAft>
                          <a:spcPts val="0"/>
                        </a:spcAft>
                      </a:pPr>
                      <a:r>
                        <a:rPr lang="tr-TR" sz="1200" dirty="0">
                          <a:effectLst/>
                          <a:latin typeface="+mn-lt"/>
                        </a:rPr>
                        <a:t>Açıklama</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Bef>
                          <a:spcPts val="600"/>
                        </a:spcBef>
                        <a:spcAft>
                          <a:spcPts val="0"/>
                        </a:spcAft>
                      </a:pPr>
                      <a:r>
                        <a:rPr lang="tr-TR" sz="1200">
                          <a:effectLst/>
                          <a:latin typeface="+mn-lt"/>
                        </a:rPr>
                        <a:t>Kapasite Rapor Sayısı</a:t>
                      </a:r>
                      <a:endParaRPr lang="tr-TR" sz="12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70137237"/>
                  </a:ext>
                </a:extLst>
              </a:tr>
              <a:tr h="350615">
                <a:tc>
                  <a:txBody>
                    <a:bodyPr/>
                    <a:lstStyle/>
                    <a:p>
                      <a:pPr algn="ctr">
                        <a:lnSpc>
                          <a:spcPct val="115000"/>
                        </a:lnSpc>
                        <a:spcBef>
                          <a:spcPts val="600"/>
                        </a:spcBef>
                        <a:spcAft>
                          <a:spcPts val="600"/>
                        </a:spcAft>
                      </a:pPr>
                      <a:r>
                        <a:rPr lang="tr-TR" sz="1200" dirty="0">
                          <a:effectLst/>
                          <a:latin typeface="+mn-lt"/>
                        </a:rPr>
                        <a:t>1</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fontAlgn="ctr"/>
                      <a:r>
                        <a:rPr lang="tr-TR" sz="1200" b="0" i="0" u="none" strike="noStrike" dirty="0" smtClean="0">
                          <a:solidFill>
                            <a:srgbClr val="000000"/>
                          </a:solidFill>
                          <a:effectLst/>
                          <a:latin typeface="+mn-lt"/>
                        </a:rPr>
                        <a:t>23.63 </a:t>
                      </a:r>
                      <a:endParaRPr lang="tr-TR" sz="1200" b="0" i="0" u="none" strike="noStrike" dirty="0">
                        <a:solidFill>
                          <a:srgbClr val="000000"/>
                        </a:solidFill>
                        <a:effectLst/>
                        <a:latin typeface="+mn-lt"/>
                      </a:endParaRPr>
                    </a:p>
                  </a:txBody>
                  <a:tcPr marL="7620" marR="7620" marT="7620" marB="0" anchor="ctr"/>
                </a:tc>
                <a:tc>
                  <a:txBody>
                    <a:bodyPr/>
                    <a:lstStyle/>
                    <a:p>
                      <a:pPr algn="l" fontAlgn="ctr"/>
                      <a:r>
                        <a:rPr lang="tr-TR" sz="1200" b="0" i="0" u="none" strike="noStrike" dirty="0" smtClean="0">
                          <a:solidFill>
                            <a:srgbClr val="000000"/>
                          </a:solidFill>
                          <a:effectLst/>
                          <a:latin typeface="+mn-lt"/>
                        </a:rPr>
                        <a:t>Hazır Beton İmalatı</a:t>
                      </a:r>
                      <a:endParaRPr lang="tr-TR" sz="1200" b="0" i="0" u="none" strike="noStrike" dirty="0">
                        <a:solidFill>
                          <a:srgbClr val="000000"/>
                        </a:solidFill>
                        <a:effectLst/>
                        <a:latin typeface="+mn-lt"/>
                      </a:endParaRPr>
                    </a:p>
                  </a:txBody>
                  <a:tcPr marL="7620" marR="7620" marT="7620" marB="0" anchor="ctr"/>
                </a:tc>
                <a:tc>
                  <a:txBody>
                    <a:bodyPr/>
                    <a:lstStyle/>
                    <a:p>
                      <a:pPr algn="ctr" fontAlgn="ctr"/>
                      <a:r>
                        <a:rPr lang="tr-TR" sz="1200" b="0" i="0" u="none" strike="noStrike" dirty="0" smtClean="0">
                          <a:solidFill>
                            <a:srgbClr val="000000"/>
                          </a:solidFill>
                          <a:effectLst/>
                          <a:latin typeface="+mn-lt"/>
                        </a:rPr>
                        <a:t>29</a:t>
                      </a:r>
                      <a:endParaRPr lang="tr-TR"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937074248"/>
                  </a:ext>
                </a:extLst>
              </a:tr>
              <a:tr h="350615">
                <a:tc>
                  <a:txBody>
                    <a:bodyPr/>
                    <a:lstStyle/>
                    <a:p>
                      <a:pPr algn="ctr">
                        <a:lnSpc>
                          <a:spcPct val="115000"/>
                        </a:lnSpc>
                        <a:spcBef>
                          <a:spcPts val="600"/>
                        </a:spcBef>
                        <a:spcAft>
                          <a:spcPts val="600"/>
                        </a:spcAft>
                      </a:pPr>
                      <a:r>
                        <a:rPr lang="tr-TR" sz="1200" dirty="0">
                          <a:effectLst/>
                          <a:latin typeface="+mn-lt"/>
                        </a:rPr>
                        <a:t>2</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fontAlgn="ctr"/>
                      <a:r>
                        <a:rPr lang="tr-TR" sz="1200" b="0" i="0" u="none" strike="noStrike" dirty="0" smtClean="0">
                          <a:solidFill>
                            <a:srgbClr val="000000"/>
                          </a:solidFill>
                          <a:effectLst/>
                          <a:latin typeface="+mn-lt"/>
                        </a:rPr>
                        <a:t>82.92 </a:t>
                      </a:r>
                      <a:endParaRPr lang="tr-TR" sz="1200" b="0" i="0" u="none" strike="noStrike" dirty="0">
                        <a:solidFill>
                          <a:srgbClr val="000000"/>
                        </a:solidFill>
                        <a:effectLst/>
                        <a:latin typeface="+mn-lt"/>
                      </a:endParaRPr>
                    </a:p>
                  </a:txBody>
                  <a:tcPr marL="7620" marR="7620" marT="7620" marB="0" anchor="ctr"/>
                </a:tc>
                <a:tc>
                  <a:txBody>
                    <a:bodyPr/>
                    <a:lstStyle/>
                    <a:p>
                      <a:pPr algn="l" fontAlgn="ctr"/>
                      <a:r>
                        <a:rPr lang="tr-TR" sz="1200" b="0" i="0" u="none" strike="noStrike" dirty="0" smtClean="0">
                          <a:solidFill>
                            <a:srgbClr val="000000"/>
                          </a:solidFill>
                          <a:effectLst/>
                          <a:latin typeface="+mn-lt"/>
                        </a:rPr>
                        <a:t>Paketleme Faaliyetleri</a:t>
                      </a:r>
                      <a:endParaRPr lang="tr-TR" sz="1200" b="0" i="0" u="none" strike="noStrike" dirty="0">
                        <a:solidFill>
                          <a:srgbClr val="000000"/>
                        </a:solidFill>
                        <a:effectLst/>
                        <a:latin typeface="+mn-lt"/>
                      </a:endParaRPr>
                    </a:p>
                  </a:txBody>
                  <a:tcPr marL="7620" marR="7620" marT="7620" marB="0" anchor="ctr"/>
                </a:tc>
                <a:tc>
                  <a:txBody>
                    <a:bodyPr/>
                    <a:lstStyle/>
                    <a:p>
                      <a:pPr algn="ctr" fontAlgn="ctr"/>
                      <a:r>
                        <a:rPr lang="tr-TR" sz="1200" b="0" i="0" u="none" strike="noStrike" dirty="0" smtClean="0">
                          <a:solidFill>
                            <a:srgbClr val="000000"/>
                          </a:solidFill>
                          <a:effectLst/>
                          <a:latin typeface="+mn-lt"/>
                        </a:rPr>
                        <a:t>29</a:t>
                      </a:r>
                      <a:endParaRPr lang="tr-TR"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79343631"/>
                  </a:ext>
                </a:extLst>
              </a:tr>
              <a:tr h="338093">
                <a:tc>
                  <a:txBody>
                    <a:bodyPr/>
                    <a:lstStyle/>
                    <a:p>
                      <a:pPr algn="ctr">
                        <a:lnSpc>
                          <a:spcPct val="115000"/>
                        </a:lnSpc>
                        <a:spcBef>
                          <a:spcPts val="600"/>
                        </a:spcBef>
                        <a:spcAft>
                          <a:spcPts val="600"/>
                        </a:spcAft>
                      </a:pPr>
                      <a:r>
                        <a:rPr lang="tr-TR" sz="1200" dirty="0">
                          <a:effectLst/>
                          <a:latin typeface="+mn-lt"/>
                        </a:rPr>
                        <a:t>3</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fontAlgn="ctr"/>
                      <a:r>
                        <a:rPr lang="tr-TR" sz="1200" b="0" i="0" u="none" strike="noStrike" dirty="0" smtClean="0">
                          <a:solidFill>
                            <a:srgbClr val="000000"/>
                          </a:solidFill>
                          <a:effectLst/>
                          <a:latin typeface="+mn-lt"/>
                        </a:rPr>
                        <a:t>56.29 </a:t>
                      </a:r>
                      <a:endParaRPr lang="tr-TR" sz="1200" b="0" i="0" u="none" strike="noStrike" dirty="0">
                        <a:solidFill>
                          <a:srgbClr val="000000"/>
                        </a:solidFill>
                        <a:effectLst/>
                        <a:latin typeface="+mn-lt"/>
                      </a:endParaRPr>
                    </a:p>
                  </a:txBody>
                  <a:tcPr marL="7620" marR="7620" marT="7620" marB="0" anchor="ctr"/>
                </a:tc>
                <a:tc>
                  <a:txBody>
                    <a:bodyPr/>
                    <a:lstStyle/>
                    <a:p>
                      <a:pPr algn="l" fontAlgn="ctr"/>
                      <a:r>
                        <a:rPr lang="tr-TR" sz="1200" b="0" i="0" u="none" strike="noStrike" dirty="0" smtClean="0">
                          <a:solidFill>
                            <a:srgbClr val="000000"/>
                          </a:solidFill>
                          <a:effectLst/>
                          <a:latin typeface="+mn-lt"/>
                        </a:rPr>
                        <a:t>Diğer Yiyecek </a:t>
                      </a:r>
                      <a:r>
                        <a:rPr lang="tr-TR" sz="1200" b="0" i="0" u="none" strike="noStrike" dirty="0" err="1" smtClean="0">
                          <a:solidFill>
                            <a:srgbClr val="000000"/>
                          </a:solidFill>
                          <a:effectLst/>
                          <a:latin typeface="+mn-lt"/>
                        </a:rPr>
                        <a:t>Hiz</a:t>
                      </a:r>
                      <a:r>
                        <a:rPr lang="tr-TR" sz="1200" b="0" i="0" u="none" strike="noStrike" dirty="0" smtClean="0">
                          <a:solidFill>
                            <a:srgbClr val="000000"/>
                          </a:solidFill>
                          <a:effectLst/>
                          <a:latin typeface="+mn-lt"/>
                        </a:rPr>
                        <a:t>. Faaliyetleri</a:t>
                      </a:r>
                      <a:endParaRPr lang="tr-TR" sz="1200" b="0" i="0" u="none" strike="noStrike" dirty="0">
                        <a:solidFill>
                          <a:srgbClr val="000000"/>
                        </a:solidFill>
                        <a:effectLst/>
                        <a:latin typeface="+mn-lt"/>
                      </a:endParaRPr>
                    </a:p>
                  </a:txBody>
                  <a:tcPr marL="7620" marR="7620" marT="7620" marB="0" anchor="ctr"/>
                </a:tc>
                <a:tc>
                  <a:txBody>
                    <a:bodyPr/>
                    <a:lstStyle/>
                    <a:p>
                      <a:pPr algn="ctr" fontAlgn="ctr"/>
                      <a:r>
                        <a:rPr lang="tr-TR" sz="1200" b="0" i="0" u="none" strike="noStrike" dirty="0" smtClean="0">
                          <a:solidFill>
                            <a:srgbClr val="000000"/>
                          </a:solidFill>
                          <a:effectLst/>
                          <a:latin typeface="+mn-lt"/>
                        </a:rPr>
                        <a:t>28</a:t>
                      </a:r>
                      <a:endParaRPr lang="tr-TR"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635076358"/>
                  </a:ext>
                </a:extLst>
              </a:tr>
              <a:tr h="338093">
                <a:tc>
                  <a:txBody>
                    <a:bodyPr/>
                    <a:lstStyle/>
                    <a:p>
                      <a:pPr algn="ctr">
                        <a:lnSpc>
                          <a:spcPct val="115000"/>
                        </a:lnSpc>
                        <a:spcBef>
                          <a:spcPts val="600"/>
                        </a:spcBef>
                        <a:spcAft>
                          <a:spcPts val="600"/>
                        </a:spcAft>
                      </a:pPr>
                      <a:r>
                        <a:rPr lang="tr-TR" sz="1200" dirty="0">
                          <a:effectLst/>
                          <a:latin typeface="+mn-lt"/>
                        </a:rPr>
                        <a:t>4</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tc>
                <a:tc>
                  <a:txBody>
                    <a:bodyPr/>
                    <a:lstStyle/>
                    <a:p>
                      <a:pPr algn="ctr" fontAlgn="ctr"/>
                      <a:r>
                        <a:rPr lang="tr-TR" sz="1200" b="0" i="0" u="none" strike="noStrike" dirty="0" smtClean="0">
                          <a:solidFill>
                            <a:srgbClr val="000000"/>
                          </a:solidFill>
                          <a:effectLst/>
                          <a:latin typeface="+mn-lt"/>
                        </a:rPr>
                        <a:t>08.12</a:t>
                      </a:r>
                      <a:endParaRPr lang="tr-TR" sz="1200" b="0" i="0" u="none" strike="noStrike" dirty="0">
                        <a:solidFill>
                          <a:srgbClr val="000000"/>
                        </a:solidFill>
                        <a:effectLst/>
                        <a:latin typeface="+mn-lt"/>
                      </a:endParaRPr>
                    </a:p>
                  </a:txBody>
                  <a:tcPr marL="7620" marR="7620" marT="7620" marB="0" anchor="ctr"/>
                </a:tc>
                <a:tc>
                  <a:txBody>
                    <a:bodyPr/>
                    <a:lstStyle/>
                    <a:p>
                      <a:pPr algn="l" fontAlgn="ctr"/>
                      <a:r>
                        <a:rPr lang="tr-TR" sz="1200" b="0" i="0" u="none" strike="noStrike" dirty="0" smtClean="0">
                          <a:solidFill>
                            <a:srgbClr val="000000"/>
                          </a:solidFill>
                          <a:effectLst/>
                          <a:latin typeface="+mn-lt"/>
                        </a:rPr>
                        <a:t>Çakıl ve Kum Ocaklarının Faaliyetleri</a:t>
                      </a:r>
                      <a:endParaRPr lang="tr-TR" sz="1200" b="0" i="0" u="none" strike="noStrike" dirty="0">
                        <a:solidFill>
                          <a:srgbClr val="000000"/>
                        </a:solidFill>
                        <a:effectLst/>
                        <a:latin typeface="+mn-lt"/>
                      </a:endParaRPr>
                    </a:p>
                  </a:txBody>
                  <a:tcPr marL="7620" marR="7620" marT="7620" marB="0" anchor="ctr"/>
                </a:tc>
                <a:tc>
                  <a:txBody>
                    <a:bodyPr/>
                    <a:lstStyle/>
                    <a:p>
                      <a:pPr algn="ctr" fontAlgn="ctr"/>
                      <a:r>
                        <a:rPr lang="tr-TR" sz="1200" b="0" i="0" u="none" strike="noStrike" dirty="0" smtClean="0">
                          <a:solidFill>
                            <a:srgbClr val="000000"/>
                          </a:solidFill>
                          <a:effectLst/>
                          <a:latin typeface="+mn-lt"/>
                        </a:rPr>
                        <a:t>26</a:t>
                      </a:r>
                      <a:endParaRPr lang="tr-TR"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606407628"/>
                  </a:ext>
                </a:extLst>
              </a:tr>
              <a:tr h="338093">
                <a:tc>
                  <a:txBody>
                    <a:bodyPr/>
                    <a:lstStyle/>
                    <a:p>
                      <a:pPr algn="ctr" fontAlgn="ctr"/>
                      <a:r>
                        <a:rPr lang="tr-TR" sz="1200" b="1" i="0" u="none" strike="noStrike" dirty="0">
                          <a:solidFill>
                            <a:srgbClr val="000000"/>
                          </a:solidFill>
                          <a:effectLst/>
                          <a:latin typeface="Times New Roman" panose="02020603050405020304" pitchFamily="18" charset="0"/>
                        </a:rPr>
                        <a:t>5</a:t>
                      </a:r>
                    </a:p>
                  </a:txBody>
                  <a:tcPr marL="7620" marR="7620" marT="7620" marB="0" anchor="ctr"/>
                </a:tc>
                <a:tc>
                  <a:txBody>
                    <a:bodyPr/>
                    <a:lstStyle/>
                    <a:p>
                      <a:pPr algn="ctr" fontAlgn="ctr"/>
                      <a:r>
                        <a:rPr lang="tr-TR" sz="1200" b="0" i="0" u="none" strike="noStrike" dirty="0" smtClean="0">
                          <a:solidFill>
                            <a:srgbClr val="000000"/>
                          </a:solidFill>
                          <a:effectLst/>
                          <a:latin typeface="+mn-lt"/>
                        </a:rPr>
                        <a:t>10.83</a:t>
                      </a:r>
                      <a:endParaRPr lang="tr-TR" sz="1200" b="0" i="0" u="none" strike="noStrike" dirty="0">
                        <a:solidFill>
                          <a:srgbClr val="000000"/>
                        </a:solidFill>
                        <a:effectLst/>
                        <a:latin typeface="+mn-lt"/>
                      </a:endParaRPr>
                    </a:p>
                  </a:txBody>
                  <a:tcPr marL="7620" marR="7620" marT="7620" marB="0" anchor="ctr"/>
                </a:tc>
                <a:tc>
                  <a:txBody>
                    <a:bodyPr/>
                    <a:lstStyle/>
                    <a:p>
                      <a:pPr algn="l" fontAlgn="ctr"/>
                      <a:r>
                        <a:rPr lang="tr-TR" sz="1200" b="0" i="0" u="none" strike="noStrike" dirty="0" smtClean="0">
                          <a:solidFill>
                            <a:srgbClr val="000000"/>
                          </a:solidFill>
                          <a:effectLst/>
                          <a:latin typeface="+mn-lt"/>
                        </a:rPr>
                        <a:t>Kahve çayın İşlenmesi</a:t>
                      </a:r>
                      <a:endParaRPr lang="tr-TR" sz="1200" b="0" i="0" u="none" strike="noStrike" dirty="0">
                        <a:solidFill>
                          <a:srgbClr val="000000"/>
                        </a:solidFill>
                        <a:effectLst/>
                        <a:latin typeface="+mn-lt"/>
                      </a:endParaRPr>
                    </a:p>
                  </a:txBody>
                  <a:tcPr marL="7620" marR="7620" marT="7620" marB="0" anchor="ctr"/>
                </a:tc>
                <a:tc>
                  <a:txBody>
                    <a:bodyPr/>
                    <a:lstStyle/>
                    <a:p>
                      <a:pPr algn="ctr" fontAlgn="ctr"/>
                      <a:r>
                        <a:rPr lang="tr-TR" sz="1200" b="0" i="0" u="none" strike="noStrike" dirty="0" smtClean="0">
                          <a:solidFill>
                            <a:srgbClr val="000000"/>
                          </a:solidFill>
                          <a:effectLst/>
                          <a:latin typeface="+mn-lt"/>
                        </a:rPr>
                        <a:t>24</a:t>
                      </a:r>
                      <a:endParaRPr lang="tr-TR" sz="12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28235100"/>
                  </a:ext>
                </a:extLst>
              </a:tr>
            </a:tbl>
          </a:graphicData>
        </a:graphic>
      </p:graphicFrame>
      <p:sp>
        <p:nvSpPr>
          <p:cNvPr id="4" name="Unvan 3"/>
          <p:cNvSpPr>
            <a:spLocks noGrp="1"/>
          </p:cNvSpPr>
          <p:nvPr>
            <p:ph type="title"/>
          </p:nvPr>
        </p:nvSpPr>
        <p:spPr/>
        <p:txBody>
          <a:bodyPr anchor="ctr"/>
          <a:lstStyle/>
          <a:p>
            <a:r>
              <a:rPr lang="tr-TR" dirty="0" smtClean="0"/>
              <a:t>Yatırım</a:t>
            </a:r>
            <a:endParaRPr lang="tr-TR" dirty="0"/>
          </a:p>
        </p:txBody>
      </p:sp>
      <p:sp>
        <p:nvSpPr>
          <p:cNvPr id="6" name="İçerik Yer Tutucusu 5"/>
          <p:cNvSpPr>
            <a:spLocks noGrp="1"/>
          </p:cNvSpPr>
          <p:nvPr>
            <p:ph sz="half" idx="14"/>
          </p:nvPr>
        </p:nvSpPr>
        <p:spPr>
          <a:xfrm>
            <a:off x="6172200" y="3749813"/>
            <a:ext cx="5708968" cy="72982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smtClean="0"/>
              <a:t>Trabzon’ </a:t>
            </a:r>
            <a:r>
              <a:rPr lang="tr-TR" sz="1200" dirty="0" err="1" smtClean="0"/>
              <a:t>nun</a:t>
            </a:r>
            <a:r>
              <a:rPr lang="tr-TR" sz="1200" dirty="0" smtClean="0"/>
              <a:t> </a:t>
            </a:r>
            <a:r>
              <a:rPr lang="tr-TR" sz="1200" dirty="0"/>
              <a:t>yatırım konuları incelendiğinde, yatırımların il genelinde daha çok; </a:t>
            </a:r>
            <a:r>
              <a:rPr lang="tr-TR" sz="1200" dirty="0" smtClean="0"/>
              <a:t>Paketleme faaliyetleri, </a:t>
            </a:r>
            <a:r>
              <a:rPr lang="tr-TR" sz="1200" dirty="0"/>
              <a:t>çakıl ve kum ocakları faaliyetleri, hazır beton </a:t>
            </a:r>
            <a:r>
              <a:rPr lang="tr-TR" sz="1200" dirty="0" smtClean="0"/>
              <a:t>imalatı ve Hizmet sektörü faaliyetinde </a:t>
            </a:r>
            <a:r>
              <a:rPr lang="tr-TR" sz="1200" dirty="0"/>
              <a:t>yoğunlaştığı görülür. </a:t>
            </a:r>
          </a:p>
        </p:txBody>
      </p:sp>
      <p:sp>
        <p:nvSpPr>
          <p:cNvPr id="11" name="Dikdörtgen 10"/>
          <p:cNvSpPr/>
          <p:nvPr/>
        </p:nvSpPr>
        <p:spPr>
          <a:xfrm>
            <a:off x="6726824" y="1138035"/>
            <a:ext cx="4599722" cy="276999"/>
          </a:xfrm>
          <a:prstGeom prst="rect">
            <a:avLst/>
          </a:prstGeom>
        </p:spPr>
        <p:txBody>
          <a:bodyPr wrap="none">
            <a:spAutoFit/>
          </a:bodyPr>
          <a:lstStyle/>
          <a:p>
            <a:pPr algn="ctr"/>
            <a:r>
              <a:rPr lang="tr-TR" sz="1200" b="1" dirty="0">
                <a:latin typeface="Segoe UI" panose="020B0502040204020203" pitchFamily="34" charset="0"/>
                <a:ea typeface="Calibri" panose="020F0502020204030204" pitchFamily="34" charset="0"/>
                <a:cs typeface="Segoe UI" panose="020B0502040204020203" pitchFamily="34" charset="0"/>
              </a:rPr>
              <a:t>En Fazla Kapasite Raporlu Firmanın Bulunduğu </a:t>
            </a:r>
            <a:r>
              <a:rPr lang="tr-TR" sz="1200" b="1" dirty="0" smtClean="0">
                <a:latin typeface="Segoe UI" panose="020B0502040204020203" pitchFamily="34" charset="0"/>
                <a:ea typeface="Calibri" panose="020F0502020204030204" pitchFamily="34" charset="0"/>
                <a:cs typeface="Segoe UI" panose="020B0502040204020203" pitchFamily="34" charset="0"/>
              </a:rPr>
              <a:t>Sektörler2024</a:t>
            </a:r>
            <a:endParaRPr lang="tr-TR" sz="1200" b="1" dirty="0">
              <a:latin typeface="Segoe UI" panose="020B0502040204020203" pitchFamily="34" charset="0"/>
              <a:cs typeface="Segoe UI" panose="020B0502040204020203" pitchFamily="34" charset="0"/>
            </a:endParaRPr>
          </a:p>
        </p:txBody>
      </p:sp>
      <p:sp>
        <p:nvSpPr>
          <p:cNvPr id="13" name="Dikdörtgen 12"/>
          <p:cNvSpPr/>
          <p:nvPr/>
        </p:nvSpPr>
        <p:spPr>
          <a:xfrm>
            <a:off x="6172200" y="5095850"/>
            <a:ext cx="5708968" cy="1582041"/>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228600" indent="-228600" algn="just">
              <a:lnSpc>
                <a:spcPct val="90000"/>
              </a:lnSpc>
              <a:spcBef>
                <a:spcPts val="600"/>
              </a:spcBef>
              <a:buFont typeface="Arial" panose="020B0604020202020204" pitchFamily="34" charset="0"/>
              <a:buChar char="•"/>
            </a:pPr>
            <a:r>
              <a:rPr lang="tr-TR" sz="1200" dirty="0" smtClean="0">
                <a:latin typeface="Segoe UI" panose="020B0502040204020203" pitchFamily="34" charset="0"/>
                <a:cs typeface="Segoe UI" panose="020B0502040204020203" pitchFamily="34" charset="0"/>
              </a:rPr>
              <a:t>2009-2024 </a:t>
            </a:r>
            <a:r>
              <a:rPr lang="tr-TR" sz="1200" dirty="0">
                <a:latin typeface="Segoe UI" panose="020B0502040204020203" pitchFamily="34" charset="0"/>
                <a:cs typeface="Segoe UI" panose="020B0502040204020203" pitchFamily="34" charset="0"/>
              </a:rPr>
              <a:t>yılları arasında alınan </a:t>
            </a:r>
            <a:r>
              <a:rPr lang="tr-TR" sz="1200" dirty="0" smtClean="0">
                <a:latin typeface="Segoe UI" panose="020B0502040204020203" pitchFamily="34" charset="0"/>
                <a:cs typeface="Segoe UI" panose="020B0502040204020203" pitchFamily="34" charset="0"/>
              </a:rPr>
              <a:t>269 </a:t>
            </a:r>
            <a:r>
              <a:rPr lang="tr-TR" sz="1200" dirty="0">
                <a:latin typeface="Segoe UI" panose="020B0502040204020203" pitchFamily="34" charset="0"/>
                <a:cs typeface="Segoe UI" panose="020B0502040204020203" pitchFamily="34" charset="0"/>
              </a:rPr>
              <a:t>adet yatırım teşvik belgesi bölgedeki yatırımların seyri açısından önem arz etmektedir. </a:t>
            </a:r>
            <a:endParaRPr lang="tr-TR" sz="1200" dirty="0" smtClean="0">
              <a:latin typeface="Segoe UI" panose="020B0502040204020203" pitchFamily="34" charset="0"/>
              <a:cs typeface="Segoe UI" panose="020B0502040204020203" pitchFamily="34" charset="0"/>
            </a:endParaRPr>
          </a:p>
          <a:p>
            <a:pPr marL="228600" indent="-228600" algn="just">
              <a:lnSpc>
                <a:spcPct val="90000"/>
              </a:lnSpc>
              <a:spcBef>
                <a:spcPts val="600"/>
              </a:spcBef>
              <a:buFont typeface="Arial" panose="020B0604020202020204" pitchFamily="34" charset="0"/>
              <a:buChar char="•"/>
            </a:pPr>
            <a:r>
              <a:rPr lang="tr-TR" sz="1200" dirty="0" smtClean="0">
                <a:latin typeface="Segoe UI" panose="020B0502040204020203" pitchFamily="34" charset="0"/>
                <a:cs typeface="Segoe UI" panose="020B0502040204020203" pitchFamily="34" charset="0"/>
              </a:rPr>
              <a:t>Trabzon </a:t>
            </a:r>
            <a:r>
              <a:rPr lang="tr-TR" sz="1200" dirty="0">
                <a:latin typeface="Segoe UI" panose="020B0502040204020203" pitchFamily="34" charset="0"/>
                <a:cs typeface="Segoe UI" panose="020B0502040204020203" pitchFamily="34" charset="0"/>
              </a:rPr>
              <a:t>ilinde </a:t>
            </a:r>
            <a:r>
              <a:rPr lang="tr-TR" sz="1200" dirty="0" smtClean="0">
                <a:latin typeface="Segoe UI" panose="020B0502040204020203" pitchFamily="34" charset="0"/>
                <a:cs typeface="Segoe UI" panose="020B0502040204020203" pitchFamily="34" charset="0"/>
              </a:rPr>
              <a:t>2009-2024 </a:t>
            </a:r>
            <a:r>
              <a:rPr lang="tr-TR" sz="1200" dirty="0">
                <a:latin typeface="Segoe UI" panose="020B0502040204020203" pitchFamily="34" charset="0"/>
                <a:cs typeface="Segoe UI" panose="020B0502040204020203" pitchFamily="34" charset="0"/>
              </a:rPr>
              <a:t>yılları arasında gerçekleştirilen teşvik belgeli yatırımlar kapsamında toplam </a:t>
            </a:r>
            <a:r>
              <a:rPr lang="tr-TR" sz="1200" dirty="0" smtClean="0">
                <a:latin typeface="Segoe UI" panose="020B0502040204020203" pitchFamily="34" charset="0"/>
                <a:cs typeface="Segoe UI" panose="020B0502040204020203" pitchFamily="34" charset="0"/>
              </a:rPr>
              <a:t>2,8  </a:t>
            </a:r>
            <a:r>
              <a:rPr lang="tr-TR" sz="1200" dirty="0">
                <a:latin typeface="Segoe UI" panose="020B0502040204020203" pitchFamily="34" charset="0"/>
                <a:cs typeface="Segoe UI" panose="020B0502040204020203" pitchFamily="34" charset="0"/>
              </a:rPr>
              <a:t>milyar TL’lik sabit yatırım yapılarak </a:t>
            </a:r>
            <a:r>
              <a:rPr lang="tr-TR" sz="1200" dirty="0" smtClean="0">
                <a:latin typeface="Segoe UI" panose="020B0502040204020203" pitchFamily="34" charset="0"/>
                <a:cs typeface="Segoe UI" panose="020B0502040204020203" pitchFamily="34" charset="0"/>
              </a:rPr>
              <a:t>5.543 </a:t>
            </a:r>
            <a:r>
              <a:rPr lang="tr-TR" sz="1200" dirty="0">
                <a:latin typeface="Segoe UI" panose="020B0502040204020203" pitchFamily="34" charset="0"/>
                <a:cs typeface="Segoe UI" panose="020B0502040204020203" pitchFamily="34" charset="0"/>
              </a:rPr>
              <a:t>kişilik istihdam sağlanmaktadır.</a:t>
            </a:r>
          </a:p>
          <a:p>
            <a:pPr marL="228600" indent="-228600" algn="just">
              <a:lnSpc>
                <a:spcPct val="90000"/>
              </a:lnSpc>
              <a:spcBef>
                <a:spcPts val="600"/>
              </a:spcBef>
              <a:buFont typeface="Arial" panose="020B0604020202020204" pitchFamily="34" charset="0"/>
              <a:buChar char="•"/>
            </a:pPr>
            <a:endParaRPr lang="tr-TR" sz="1200" dirty="0">
              <a:latin typeface="Segoe UI" panose="020B0502040204020203" pitchFamily="34" charset="0"/>
              <a:cs typeface="Segoe UI" panose="020B0502040204020203" pitchFamily="34" charset="0"/>
            </a:endParaRPr>
          </a:p>
        </p:txBody>
      </p:sp>
      <p:graphicFrame>
        <p:nvGraphicFramePr>
          <p:cNvPr id="15" name="Tablo 14"/>
          <p:cNvGraphicFramePr>
            <a:graphicFrameLocks noGrp="1"/>
          </p:cNvGraphicFramePr>
          <p:nvPr>
            <p:extLst>
              <p:ext uri="{D42A27DB-BD31-4B8C-83A1-F6EECF244321}">
                <p14:modId xmlns:p14="http://schemas.microsoft.com/office/powerpoint/2010/main" val="1453800734"/>
              </p:ext>
            </p:extLst>
          </p:nvPr>
        </p:nvGraphicFramePr>
        <p:xfrm>
          <a:off x="314008" y="1945343"/>
          <a:ext cx="5467960" cy="556260"/>
        </p:xfrm>
        <a:graphic>
          <a:graphicData uri="http://schemas.openxmlformats.org/drawingml/2006/table">
            <a:tbl>
              <a:tblPr>
                <a:tableStyleId>{5C22544A-7EE6-4342-B048-85BDC9FD1C3A}</a:tableStyleId>
              </a:tblPr>
              <a:tblGrid>
                <a:gridCol w="683495">
                  <a:extLst>
                    <a:ext uri="{9D8B030D-6E8A-4147-A177-3AD203B41FA5}">
                      <a16:colId xmlns:a16="http://schemas.microsoft.com/office/drawing/2014/main" val="1081447096"/>
                    </a:ext>
                  </a:extLst>
                </a:gridCol>
                <a:gridCol w="683495">
                  <a:extLst>
                    <a:ext uri="{9D8B030D-6E8A-4147-A177-3AD203B41FA5}">
                      <a16:colId xmlns:a16="http://schemas.microsoft.com/office/drawing/2014/main" val="853123464"/>
                    </a:ext>
                  </a:extLst>
                </a:gridCol>
                <a:gridCol w="683495">
                  <a:extLst>
                    <a:ext uri="{9D8B030D-6E8A-4147-A177-3AD203B41FA5}">
                      <a16:colId xmlns:a16="http://schemas.microsoft.com/office/drawing/2014/main" val="2550064898"/>
                    </a:ext>
                  </a:extLst>
                </a:gridCol>
                <a:gridCol w="683495">
                  <a:extLst>
                    <a:ext uri="{9D8B030D-6E8A-4147-A177-3AD203B41FA5}">
                      <a16:colId xmlns:a16="http://schemas.microsoft.com/office/drawing/2014/main" val="3299446985"/>
                    </a:ext>
                  </a:extLst>
                </a:gridCol>
                <a:gridCol w="683495">
                  <a:extLst>
                    <a:ext uri="{9D8B030D-6E8A-4147-A177-3AD203B41FA5}">
                      <a16:colId xmlns:a16="http://schemas.microsoft.com/office/drawing/2014/main" val="3156537700"/>
                    </a:ext>
                  </a:extLst>
                </a:gridCol>
                <a:gridCol w="683495">
                  <a:extLst>
                    <a:ext uri="{9D8B030D-6E8A-4147-A177-3AD203B41FA5}">
                      <a16:colId xmlns:a16="http://schemas.microsoft.com/office/drawing/2014/main" val="1946817099"/>
                    </a:ext>
                  </a:extLst>
                </a:gridCol>
                <a:gridCol w="683495">
                  <a:extLst>
                    <a:ext uri="{9D8B030D-6E8A-4147-A177-3AD203B41FA5}">
                      <a16:colId xmlns:a16="http://schemas.microsoft.com/office/drawing/2014/main" val="851452820"/>
                    </a:ext>
                  </a:extLst>
                </a:gridCol>
                <a:gridCol w="683495">
                  <a:extLst>
                    <a:ext uri="{9D8B030D-6E8A-4147-A177-3AD203B41FA5}">
                      <a16:colId xmlns:a16="http://schemas.microsoft.com/office/drawing/2014/main" val="922740381"/>
                    </a:ext>
                  </a:extLst>
                </a:gridCol>
              </a:tblGrid>
              <a:tr h="182880">
                <a:tc>
                  <a:txBody>
                    <a:bodyPr/>
                    <a:lstStyle/>
                    <a:p>
                      <a:pPr algn="l" fontAlgn="b"/>
                      <a:r>
                        <a:rPr lang="tr-TR" sz="1200" b="1" u="none" strike="noStrike" dirty="0">
                          <a:effectLst/>
                        </a:rPr>
                        <a:t>Kapasite Raporu</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Mühendis</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Teknisyen</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Usta</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İşçi</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İdari</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Toplam**</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200" b="1" u="none" strike="noStrike" dirty="0">
                          <a:effectLst/>
                        </a:rPr>
                        <a:t>Rapor Başına</a:t>
                      </a:r>
                      <a:endParaRPr lang="tr-TR" sz="12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0004483"/>
                  </a:ext>
                </a:extLst>
              </a:tr>
              <a:tr h="182880">
                <a:tc>
                  <a:txBody>
                    <a:bodyPr/>
                    <a:lstStyle/>
                    <a:p>
                      <a:pPr algn="ctr" fontAlgn="b"/>
                      <a:r>
                        <a:rPr lang="tr-TR" sz="1100" u="none" strike="noStrike" dirty="0">
                          <a:effectLst/>
                        </a:rPr>
                        <a:t>504</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535</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965</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1.086</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11.009</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1.528</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15.149</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tr-TR" sz="1100" u="none" strike="noStrike" dirty="0">
                          <a:effectLst/>
                        </a:rPr>
                        <a:t>30,06</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8959202"/>
                  </a:ext>
                </a:extLst>
              </a:tr>
            </a:tbl>
          </a:graphicData>
        </a:graphic>
      </p:graphicFrame>
      <p:sp>
        <p:nvSpPr>
          <p:cNvPr id="16" name="Dikdörtgen 15"/>
          <p:cNvSpPr/>
          <p:nvPr/>
        </p:nvSpPr>
        <p:spPr>
          <a:xfrm>
            <a:off x="173089" y="1492907"/>
            <a:ext cx="4473853" cy="369332"/>
          </a:xfrm>
          <a:prstGeom prst="rect">
            <a:avLst/>
          </a:prstGeom>
        </p:spPr>
        <p:txBody>
          <a:bodyPr wrap="none">
            <a:spAutoFit/>
          </a:bodyPr>
          <a:lstStyle/>
          <a:p>
            <a:r>
              <a:rPr lang="tr-TR" b="1" dirty="0">
                <a:solidFill>
                  <a:srgbClr val="000000"/>
                </a:solidFill>
                <a:latin typeface="Arial" panose="020B0604020202020204" pitchFamily="34" charset="0"/>
              </a:rPr>
              <a:t> </a:t>
            </a:r>
            <a:r>
              <a:rPr lang="tr-TR" sz="1200" b="1" dirty="0" smtClean="0">
                <a:solidFill>
                  <a:srgbClr val="000000"/>
                </a:solidFill>
                <a:latin typeface="Arial" panose="020B0604020202020204" pitchFamily="34" charset="0"/>
              </a:rPr>
              <a:t>2024 Kapasite </a:t>
            </a:r>
            <a:r>
              <a:rPr lang="tr-TR" sz="1200" b="1" dirty="0">
                <a:solidFill>
                  <a:srgbClr val="000000"/>
                </a:solidFill>
                <a:latin typeface="Arial" panose="020B0604020202020204" pitchFamily="34" charset="0"/>
              </a:rPr>
              <a:t>Raporu Ve Çalışanların İllere Göre Dağılımı</a:t>
            </a:r>
            <a:r>
              <a:rPr lang="tr-TR" sz="1200" dirty="0"/>
              <a:t> </a:t>
            </a:r>
          </a:p>
        </p:txBody>
      </p:sp>
      <p:pic>
        <p:nvPicPr>
          <p:cNvPr id="17" name="Resim 16"/>
          <p:cNvPicPr>
            <a:picLocks noChangeAspect="1"/>
          </p:cNvPicPr>
          <p:nvPr/>
        </p:nvPicPr>
        <p:blipFill>
          <a:blip r:embed="rId2"/>
          <a:stretch>
            <a:fillRect/>
          </a:stretch>
        </p:blipFill>
        <p:spPr>
          <a:xfrm>
            <a:off x="1422400" y="5178976"/>
            <a:ext cx="3472866" cy="1415787"/>
          </a:xfrm>
          <a:prstGeom prst="rect">
            <a:avLst/>
          </a:prstGeom>
        </p:spPr>
      </p:pic>
      <p:graphicFrame>
        <p:nvGraphicFramePr>
          <p:cNvPr id="18" name="Tablo 17"/>
          <p:cNvGraphicFramePr>
            <a:graphicFrameLocks noGrp="1"/>
          </p:cNvGraphicFramePr>
          <p:nvPr>
            <p:extLst>
              <p:ext uri="{D42A27DB-BD31-4B8C-83A1-F6EECF244321}">
                <p14:modId xmlns:p14="http://schemas.microsoft.com/office/powerpoint/2010/main" val="3959421289"/>
              </p:ext>
            </p:extLst>
          </p:nvPr>
        </p:nvGraphicFramePr>
        <p:xfrm>
          <a:off x="314008" y="2846701"/>
          <a:ext cx="5467959" cy="2293620"/>
        </p:xfrm>
        <a:graphic>
          <a:graphicData uri="http://schemas.openxmlformats.org/drawingml/2006/table">
            <a:tbl>
              <a:tblPr>
                <a:tableStyleId>{5C22544A-7EE6-4342-B048-85BDC9FD1C3A}</a:tableStyleId>
              </a:tblPr>
              <a:tblGrid>
                <a:gridCol w="3760573">
                  <a:extLst>
                    <a:ext uri="{9D8B030D-6E8A-4147-A177-3AD203B41FA5}">
                      <a16:colId xmlns:a16="http://schemas.microsoft.com/office/drawing/2014/main" val="2900690816"/>
                    </a:ext>
                  </a:extLst>
                </a:gridCol>
                <a:gridCol w="1707386">
                  <a:extLst>
                    <a:ext uri="{9D8B030D-6E8A-4147-A177-3AD203B41FA5}">
                      <a16:colId xmlns:a16="http://schemas.microsoft.com/office/drawing/2014/main" val="19868498"/>
                    </a:ext>
                  </a:extLst>
                </a:gridCol>
              </a:tblGrid>
              <a:tr h="170259">
                <a:tc>
                  <a:txBody>
                    <a:bodyPr/>
                    <a:lstStyle/>
                    <a:p>
                      <a:pPr algn="l" fontAlgn="b"/>
                      <a:r>
                        <a:rPr lang="tr-TR" sz="1200" b="1" u="none" strike="noStrike" dirty="0">
                          <a:effectLst/>
                        </a:rPr>
                        <a:t>Trabzon Kamu Yatırımları(2025)</a:t>
                      </a:r>
                      <a:endParaRPr lang="tr-TR" sz="12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tr-TR" sz="1100" u="none" strike="noStrike">
                          <a:effectLst/>
                        </a:rPr>
                        <a:t> </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108510"/>
                  </a:ext>
                </a:extLst>
              </a:tr>
              <a:tr h="156638">
                <a:tc>
                  <a:txBody>
                    <a:bodyPr/>
                    <a:lstStyle/>
                    <a:p>
                      <a:pPr algn="l" fontAlgn="b"/>
                      <a:r>
                        <a:rPr lang="tr-TR" sz="1100" u="none" strike="noStrike">
                          <a:effectLst/>
                        </a:rPr>
                        <a:t>SAĞLIK</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3.744.000.000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90782080"/>
                  </a:ext>
                </a:extLst>
              </a:tr>
              <a:tr h="156638">
                <a:tc>
                  <a:txBody>
                    <a:bodyPr/>
                    <a:lstStyle/>
                    <a:p>
                      <a:pPr algn="l" fontAlgn="b"/>
                      <a:r>
                        <a:rPr lang="tr-TR" sz="1100" u="none" strike="noStrike">
                          <a:effectLst/>
                        </a:rPr>
                        <a:t>ULAŞTIRMA</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4.946.213.000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0243551"/>
                  </a:ext>
                </a:extLst>
              </a:tr>
              <a:tr h="156638">
                <a:tc>
                  <a:txBody>
                    <a:bodyPr/>
                    <a:lstStyle/>
                    <a:p>
                      <a:pPr algn="l" fontAlgn="b"/>
                      <a:r>
                        <a:rPr lang="tr-TR" sz="1100" u="none" strike="noStrike">
                          <a:effectLst/>
                        </a:rPr>
                        <a:t>ULAŞTIRMA VE ALTYAPI BAK</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771.501.000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274274"/>
                  </a:ext>
                </a:extLst>
              </a:tr>
              <a:tr h="156638">
                <a:tc>
                  <a:txBody>
                    <a:bodyPr/>
                    <a:lstStyle/>
                    <a:p>
                      <a:pPr algn="l" fontAlgn="b"/>
                      <a:r>
                        <a:rPr lang="tr-TR" sz="1100" u="none" strike="noStrike" dirty="0" err="1">
                          <a:effectLst/>
                        </a:rPr>
                        <a:t>SANAYi</a:t>
                      </a:r>
                      <a:r>
                        <a:rPr lang="tr-TR" sz="1100" u="none" strike="noStrike" dirty="0">
                          <a:effectLst/>
                        </a:rPr>
                        <a:t> VE TEKNOLOJİ </a:t>
                      </a:r>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53.003.000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8968448"/>
                  </a:ext>
                </a:extLst>
              </a:tr>
              <a:tr h="156638">
                <a:tc>
                  <a:txBody>
                    <a:bodyPr/>
                    <a:lstStyle/>
                    <a:p>
                      <a:pPr algn="l" fontAlgn="b"/>
                      <a:r>
                        <a:rPr lang="tr-TR" sz="1100" u="none" strike="noStrike">
                          <a:effectLst/>
                        </a:rPr>
                        <a:t>KARADENİZ TEKNİK ÜNİVERSİTESİ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dirty="0">
                          <a:effectLst/>
                        </a:rPr>
                        <a:t>492.240.000</a:t>
                      </a:r>
                      <a:endParaRPr lang="tr-TR"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32782461"/>
                  </a:ext>
                </a:extLst>
              </a:tr>
              <a:tr h="156638">
                <a:tc>
                  <a:txBody>
                    <a:bodyPr/>
                    <a:lstStyle/>
                    <a:p>
                      <a:pPr algn="l" fontAlgn="b"/>
                      <a:r>
                        <a:rPr lang="tr-TR" sz="1100" u="none" strike="noStrike">
                          <a:effectLst/>
                        </a:rPr>
                        <a:t>TRABZON ÜNİVERSİTESİ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305.000.000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52140932"/>
                  </a:ext>
                </a:extLst>
              </a:tr>
              <a:tr h="156638">
                <a:tc>
                  <a:txBody>
                    <a:bodyPr/>
                    <a:lstStyle/>
                    <a:p>
                      <a:pPr algn="l" fontAlgn="b"/>
                      <a:r>
                        <a:rPr lang="tr-TR" sz="1100" u="none" strike="noStrike">
                          <a:effectLst/>
                        </a:rPr>
                        <a:t>TURİZM</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78.856.000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7859126"/>
                  </a:ext>
                </a:extLst>
              </a:tr>
              <a:tr h="156638">
                <a:tc>
                  <a:txBody>
                    <a:bodyPr/>
                    <a:lstStyle/>
                    <a:p>
                      <a:pPr algn="l" fontAlgn="b"/>
                      <a:r>
                        <a:rPr lang="tr-TR" sz="1100" u="none" strike="noStrike">
                          <a:effectLst/>
                        </a:rPr>
                        <a:t>DSİ</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7.000.000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785774"/>
                  </a:ext>
                </a:extLst>
              </a:tr>
              <a:tr h="156638">
                <a:tc>
                  <a:txBody>
                    <a:bodyPr/>
                    <a:lstStyle/>
                    <a:p>
                      <a:pPr algn="l" fontAlgn="b"/>
                      <a:r>
                        <a:rPr lang="tr-TR" sz="1100" u="none" strike="noStrike">
                          <a:effectLst/>
                        </a:rPr>
                        <a:t>TCDD</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1.000.000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0390936"/>
                  </a:ext>
                </a:extLst>
              </a:tr>
              <a:tr h="156638">
                <a:tc>
                  <a:txBody>
                    <a:bodyPr/>
                    <a:lstStyle/>
                    <a:p>
                      <a:pPr algn="l" fontAlgn="b"/>
                      <a:r>
                        <a:rPr lang="tr-TR" sz="1100" u="none" strike="noStrike">
                          <a:effectLst/>
                        </a:rPr>
                        <a:t>ADALET</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350.000.000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58862471"/>
                  </a:ext>
                </a:extLst>
              </a:tr>
              <a:tr h="156638">
                <a:tc>
                  <a:txBody>
                    <a:bodyPr/>
                    <a:lstStyle/>
                    <a:p>
                      <a:pPr algn="l" fontAlgn="b"/>
                      <a:r>
                        <a:rPr lang="tr-TR" sz="1100" u="none" strike="noStrike">
                          <a:effectLst/>
                        </a:rPr>
                        <a:t>ÇEVRE,ŞEH. ve İKLİM DEĞ. BAK.</a:t>
                      </a:r>
                      <a:endParaRPr lang="tr-TR"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tr-TR" sz="1100" u="none" strike="noStrike">
                          <a:effectLst/>
                        </a:rPr>
                        <a:t>92.436.000</a:t>
                      </a:r>
                      <a:endParaRPr lang="tr-TR"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78487806"/>
                  </a:ext>
                </a:extLst>
              </a:tr>
              <a:tr h="156638">
                <a:tc>
                  <a:txBody>
                    <a:bodyPr/>
                    <a:lstStyle/>
                    <a:p>
                      <a:pPr algn="l" fontAlgn="b"/>
                      <a:endParaRPr lang="tr-TR"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tr-TR" sz="1100" b="1" u="none" strike="noStrike" dirty="0">
                          <a:effectLst/>
                        </a:rPr>
                        <a:t>10.841.249.000</a:t>
                      </a:r>
                      <a:endParaRPr lang="tr-TR" sz="11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29716936"/>
                  </a:ext>
                </a:extLst>
              </a:tr>
            </a:tbl>
          </a:graphicData>
        </a:graphic>
      </p:graphicFrame>
    </p:spTree>
    <p:extLst>
      <p:ext uri="{BB962C8B-B14F-4D97-AF65-F5344CB8AC3E}">
        <p14:creationId xmlns:p14="http://schemas.microsoft.com/office/powerpoint/2010/main" val="8336443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chor="ctr"/>
          <a:lstStyle/>
          <a:p>
            <a:r>
              <a:rPr lang="tr-TR" dirty="0" smtClean="0"/>
              <a:t>Yeni Teşvik Sisteminin Kurgusu</a:t>
            </a:r>
            <a:endParaRPr lang="tr-TR" dirty="0"/>
          </a:p>
        </p:txBody>
      </p:sp>
      <p:pic>
        <p:nvPicPr>
          <p:cNvPr id="6" name="Resim 5"/>
          <p:cNvPicPr>
            <a:picLocks noChangeAspect="1"/>
          </p:cNvPicPr>
          <p:nvPr/>
        </p:nvPicPr>
        <p:blipFill>
          <a:blip r:embed="rId3"/>
          <a:stretch>
            <a:fillRect/>
          </a:stretch>
        </p:blipFill>
        <p:spPr>
          <a:xfrm>
            <a:off x="935311" y="1114425"/>
            <a:ext cx="10324554" cy="5743575"/>
          </a:xfrm>
          <a:prstGeom prst="rect">
            <a:avLst/>
          </a:prstGeom>
        </p:spPr>
      </p:pic>
    </p:spTree>
    <p:extLst>
      <p:ext uri="{BB962C8B-B14F-4D97-AF65-F5344CB8AC3E}">
        <p14:creationId xmlns:p14="http://schemas.microsoft.com/office/powerpoint/2010/main" val="10589290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chor="ctr"/>
          <a:lstStyle/>
          <a:p>
            <a:r>
              <a:rPr lang="tr-TR" dirty="0" smtClean="0"/>
              <a:t>Türkiye Yüzyılı Kalkınma Hamlesi</a:t>
            </a:r>
            <a:endParaRPr lang="tr-TR" dirty="0"/>
          </a:p>
        </p:txBody>
      </p:sp>
      <p:pic>
        <p:nvPicPr>
          <p:cNvPr id="7" name="Resim 6"/>
          <p:cNvPicPr>
            <a:picLocks noChangeAspect="1"/>
          </p:cNvPicPr>
          <p:nvPr/>
        </p:nvPicPr>
        <p:blipFill rotWithShape="1">
          <a:blip r:embed="rId2"/>
          <a:srcRect t="-898" r="3798"/>
          <a:stretch/>
        </p:blipFill>
        <p:spPr>
          <a:xfrm>
            <a:off x="847182" y="1119674"/>
            <a:ext cx="10500811" cy="5558703"/>
          </a:xfrm>
          <a:prstGeom prst="rect">
            <a:avLst/>
          </a:prstGeom>
        </p:spPr>
      </p:pic>
    </p:spTree>
    <p:extLst>
      <p:ext uri="{BB962C8B-B14F-4D97-AF65-F5344CB8AC3E}">
        <p14:creationId xmlns:p14="http://schemas.microsoft.com/office/powerpoint/2010/main" val="965183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a:t>
            </a:r>
            <a:endParaRPr lang="tr-TR" dirty="0"/>
          </a:p>
        </p:txBody>
      </p:sp>
      <p:sp>
        <p:nvSpPr>
          <p:cNvPr id="3" name="Unvan 2"/>
          <p:cNvSpPr>
            <a:spLocks noGrp="1"/>
          </p:cNvSpPr>
          <p:nvPr>
            <p:ph type="title"/>
          </p:nvPr>
        </p:nvSpPr>
        <p:spPr/>
        <p:txBody>
          <a:bodyPr anchor="ctr">
            <a:normAutofit/>
          </a:bodyPr>
          <a:lstStyle/>
          <a:p>
            <a:r>
              <a:rPr lang="tr-TR" dirty="0" smtClean="0"/>
              <a:t>Nüfus</a:t>
            </a:r>
            <a:endParaRPr lang="tr-TR" dirty="0"/>
          </a:p>
        </p:txBody>
      </p:sp>
    </p:spTree>
    <p:extLst>
      <p:ext uri="{BB962C8B-B14F-4D97-AF65-F5344CB8AC3E}">
        <p14:creationId xmlns:p14="http://schemas.microsoft.com/office/powerpoint/2010/main" val="4164324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stretch>
            <a:fillRect/>
          </a:stretch>
        </p:blipFill>
        <p:spPr>
          <a:xfrm>
            <a:off x="605530" y="1270529"/>
            <a:ext cx="10980938" cy="3948016"/>
          </a:xfrm>
          <a:prstGeom prst="rect">
            <a:avLst/>
          </a:prstGeom>
        </p:spPr>
      </p:pic>
      <p:sp>
        <p:nvSpPr>
          <p:cNvPr id="8" name="Unvan 3"/>
          <p:cNvSpPr>
            <a:spLocks noGrp="1"/>
          </p:cNvSpPr>
          <p:nvPr>
            <p:ph type="title"/>
          </p:nvPr>
        </p:nvSpPr>
        <p:spPr>
          <a:xfrm>
            <a:off x="314008" y="180493"/>
            <a:ext cx="11567160" cy="780387"/>
          </a:xfrm>
        </p:spPr>
        <p:txBody>
          <a:bodyPr anchor="ctr"/>
          <a:lstStyle/>
          <a:p>
            <a:r>
              <a:rPr lang="tr-TR" dirty="0" err="1" smtClean="0"/>
              <a:t>Sektörel</a:t>
            </a:r>
            <a:r>
              <a:rPr lang="tr-TR" dirty="0" smtClean="0"/>
              <a:t> ve Bölgesel Teşvik Sistemi</a:t>
            </a:r>
            <a:endParaRPr lang="tr-TR" dirty="0"/>
          </a:p>
        </p:txBody>
      </p:sp>
      <p:sp>
        <p:nvSpPr>
          <p:cNvPr id="9" name="İçerik Yer Tutucusu 1"/>
          <p:cNvSpPr>
            <a:spLocks noGrp="1"/>
          </p:cNvSpPr>
          <p:nvPr>
            <p:ph sz="half" idx="1"/>
          </p:nvPr>
        </p:nvSpPr>
        <p:spPr>
          <a:xfrm>
            <a:off x="166255" y="5569527"/>
            <a:ext cx="11714913" cy="1091681"/>
          </a:xfrm>
        </p:spPr>
        <p:txBody>
          <a:bodyPr>
            <a:normAutofit lnSpcReduction="10000"/>
          </a:bodyPr>
          <a:lstStyle/>
          <a:p>
            <a:pPr marL="0" indent="0">
              <a:buNone/>
            </a:pPr>
            <a:r>
              <a:rPr lang="tr-TR" sz="1500" b="1" dirty="0" smtClean="0"/>
              <a:t>Yatırım Teşvik Sistemi - Bölgesel </a:t>
            </a:r>
            <a:r>
              <a:rPr lang="tr-TR" sz="1500" b="1" dirty="0"/>
              <a:t>Teşvik Uygulamaları</a:t>
            </a:r>
          </a:p>
          <a:p>
            <a:pPr marL="0" indent="0">
              <a:lnSpc>
                <a:spcPct val="100000"/>
              </a:lnSpc>
              <a:buNone/>
            </a:pPr>
            <a:r>
              <a:rPr lang="tr-TR" sz="1200" dirty="0"/>
              <a:t>Kalkınma Ajansları Genel Müdürlüğü tarafından hazırlanan İl SEGE </a:t>
            </a:r>
            <a:r>
              <a:rPr lang="tr-TR" sz="1200" dirty="0" smtClean="0"/>
              <a:t>2025 </a:t>
            </a:r>
            <a:r>
              <a:rPr lang="tr-TR" sz="1200" dirty="0"/>
              <a:t>ve İlçe SEGE </a:t>
            </a:r>
            <a:r>
              <a:rPr lang="tr-TR" sz="1200" dirty="0" smtClean="0"/>
              <a:t>2022 </a:t>
            </a:r>
            <a:r>
              <a:rPr lang="tr-TR" sz="1200" dirty="0"/>
              <a:t>çalışmalarıyla il ve ilçelerin göreceli sıralamaları ve kademeleri belirlenmiştir. </a:t>
            </a:r>
            <a:r>
              <a:rPr lang="tr-TR" sz="1200" dirty="0" smtClean="0"/>
              <a:t>Trabzon ili </a:t>
            </a:r>
            <a:r>
              <a:rPr lang="tr-TR" sz="1200" dirty="0"/>
              <a:t>İl SEGE </a:t>
            </a:r>
            <a:r>
              <a:rPr lang="tr-TR" sz="1200" dirty="0" smtClean="0"/>
              <a:t>2025 </a:t>
            </a:r>
            <a:r>
              <a:rPr lang="tr-TR" sz="1200" dirty="0"/>
              <a:t>çalışmasına göre 3. bölge illeri arasında yer almaktadır. </a:t>
            </a:r>
            <a:r>
              <a:rPr lang="tr-TR" sz="1200" dirty="0" smtClean="0"/>
              <a:t>Ayrıca, Araklı, Dernekpazarı, Hayrat, Köprübaşı  </a:t>
            </a:r>
            <a:r>
              <a:rPr lang="tr-TR" sz="1200" dirty="0"/>
              <a:t>gelişmişlik düzeylerine göre alt bölge kategorisine alınmıştır ve 4. bölge desteklerinden yararlanabilmektedir.  </a:t>
            </a:r>
            <a:r>
              <a:rPr lang="tr-TR" sz="1200" dirty="0" smtClean="0"/>
              <a:t>Arsin, Beşikdüzü, Şinik ve Vakfıkebir OSB’de </a:t>
            </a:r>
            <a:r>
              <a:rPr lang="tr-TR" sz="1200" dirty="0"/>
              <a:t>yapılacak yatırımlar ise </a:t>
            </a:r>
            <a:r>
              <a:rPr lang="tr-TR" sz="1200" dirty="0" smtClean="0"/>
              <a:t>4. </a:t>
            </a:r>
            <a:r>
              <a:rPr lang="tr-TR" sz="1200" dirty="0"/>
              <a:t>bölge desteklerinden yararlandırılmaktadır. Bölgesel teşviklerde asgari sabit yatırım tutarı </a:t>
            </a:r>
            <a:r>
              <a:rPr lang="tr-TR" sz="1200" dirty="0" smtClean="0"/>
              <a:t>Trabzon </a:t>
            </a:r>
            <a:r>
              <a:rPr lang="tr-TR" sz="1200" dirty="0"/>
              <a:t>ili için </a:t>
            </a:r>
            <a:r>
              <a:rPr lang="tr-TR" sz="1200" dirty="0" smtClean="0"/>
              <a:t>6.000.000 </a:t>
            </a:r>
            <a:r>
              <a:rPr lang="tr-TR" sz="1200" dirty="0"/>
              <a:t>TL olarak uygulanmaktadır. </a:t>
            </a:r>
          </a:p>
          <a:p>
            <a:pPr marL="0" indent="0">
              <a:buNone/>
            </a:pPr>
            <a:endParaRPr lang="tr-TR" sz="1200" dirty="0"/>
          </a:p>
        </p:txBody>
      </p:sp>
    </p:spTree>
    <p:extLst>
      <p:ext uri="{BB962C8B-B14F-4D97-AF65-F5344CB8AC3E}">
        <p14:creationId xmlns:p14="http://schemas.microsoft.com/office/powerpoint/2010/main" val="2584170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p:txBody>
          <a:bodyPr anchor="ctr"/>
          <a:lstStyle/>
          <a:p>
            <a:r>
              <a:rPr lang="tr-TR" dirty="0" smtClean="0"/>
              <a:t>Yatırım</a:t>
            </a:r>
            <a:endParaRPr lang="tr-TR" dirty="0"/>
          </a:p>
        </p:txBody>
      </p:sp>
      <p:sp>
        <p:nvSpPr>
          <p:cNvPr id="11" name="Metin kutusu 10">
            <a:extLst>
              <a:ext uri="{FF2B5EF4-FFF2-40B4-BE49-F238E27FC236}">
                <a16:creationId xmlns:a16="http://schemas.microsoft.com/office/drawing/2014/main" id="{A8ACBB1D-9D05-46FE-9D41-2E3DE269E60A}"/>
              </a:ext>
            </a:extLst>
          </p:cNvPr>
          <p:cNvSpPr txBox="1"/>
          <p:nvPr/>
        </p:nvSpPr>
        <p:spPr>
          <a:xfrm>
            <a:off x="728157" y="1668757"/>
            <a:ext cx="4906048" cy="1077218"/>
          </a:xfrm>
          <a:prstGeom prst="rect">
            <a:avLst/>
          </a:prstGeom>
          <a:noFill/>
        </p:spPr>
        <p:txBody>
          <a:bodyPr wrap="square" rtlCol="0">
            <a:spAutoFit/>
          </a:bodyPr>
          <a:lstStyle/>
          <a:p>
            <a:pPr algn="just">
              <a:tabLst>
                <a:tab pos="2873375" algn="l"/>
              </a:tabLst>
            </a:pPr>
            <a:r>
              <a:rPr lang="tr-TR" sz="1600" b="1" dirty="0" smtClean="0">
                <a:latin typeface="Segoe UI" panose="020B0502040204020203" pitchFamily="34" charset="0"/>
                <a:cs typeface="Segoe UI" panose="020B0502040204020203" pitchFamily="34" charset="0"/>
              </a:rPr>
              <a:t>Yatırıma Destek İnternet Sitesi</a:t>
            </a:r>
          </a:p>
          <a:p>
            <a:pPr algn="just">
              <a:tabLst>
                <a:tab pos="2873375" algn="l"/>
              </a:tabLst>
            </a:pPr>
            <a:endParaRPr lang="tr-TR" sz="1200" dirty="0" smtClean="0">
              <a:latin typeface="Segoe UI" panose="020B0502040204020203" pitchFamily="34" charset="0"/>
              <a:cs typeface="Segoe UI" panose="020B0502040204020203" pitchFamily="34" charset="0"/>
            </a:endParaRPr>
          </a:p>
          <a:p>
            <a:pPr algn="just">
              <a:tabLst>
                <a:tab pos="2873375" algn="l"/>
              </a:tabLst>
            </a:pPr>
            <a:r>
              <a:rPr lang="tr-TR" sz="1200" dirty="0" smtClean="0">
                <a:latin typeface="Segoe UI" panose="020B0502040204020203" pitchFamily="34" charset="0"/>
                <a:cs typeface="Segoe UI" panose="020B0502040204020203" pitchFamily="34" charset="0"/>
              </a:rPr>
              <a:t>Kalkınma Ajansları Genel Müdürlüğü tarafından hazırlanan web sitesi tüm yatırımcıların hizmetine sunulmuştur. Web sitesinden yararlanarak aşağıdaki konular hakkında bilgi sahibi olunabilir.</a:t>
            </a:r>
            <a:endParaRPr lang="tr-TR" sz="1200" dirty="0">
              <a:latin typeface="Segoe UI" panose="020B0502040204020203" pitchFamily="34" charset="0"/>
              <a:cs typeface="Segoe UI" panose="020B0502040204020203" pitchFamily="34" charset="0"/>
            </a:endParaRPr>
          </a:p>
        </p:txBody>
      </p:sp>
      <p:pic>
        <p:nvPicPr>
          <p:cNvPr id="12" name="Resim 11">
            <a:extLst>
              <a:ext uri="{FF2B5EF4-FFF2-40B4-BE49-F238E27FC236}">
                <a16:creationId xmlns:a16="http://schemas.microsoft.com/office/drawing/2014/main" id="{AF31CDF8-4C8A-4551-B285-1443BFD2B561}"/>
              </a:ext>
            </a:extLst>
          </p:cNvPr>
          <p:cNvPicPr>
            <a:picLocks/>
          </p:cNvPicPr>
          <p:nvPr/>
        </p:nvPicPr>
        <p:blipFill>
          <a:blip r:embed="rId2">
            <a:clrChange>
              <a:clrFrom>
                <a:srgbClr val="FBF1D6"/>
              </a:clrFrom>
              <a:clrTo>
                <a:srgbClr val="FBF1D6">
                  <a:alpha val="0"/>
                </a:srgbClr>
              </a:clrTo>
            </a:clrChange>
            <a:extLst>
              <a:ext uri="{28A0092B-C50C-407E-A947-70E740481C1C}">
                <a14:useLocalDpi xmlns:a14="http://schemas.microsoft.com/office/drawing/2010/main" val="0"/>
              </a:ext>
            </a:extLst>
          </a:blip>
          <a:stretch>
            <a:fillRect/>
          </a:stretch>
        </p:blipFill>
        <p:spPr>
          <a:xfrm>
            <a:off x="5634204" y="2158253"/>
            <a:ext cx="5887625" cy="3718500"/>
          </a:xfrm>
          <a:prstGeom prst="rect">
            <a:avLst/>
          </a:prstGeom>
        </p:spPr>
      </p:pic>
      <p:sp>
        <p:nvSpPr>
          <p:cNvPr id="13" name="Metin kutusu 12">
            <a:extLst>
              <a:ext uri="{FF2B5EF4-FFF2-40B4-BE49-F238E27FC236}">
                <a16:creationId xmlns:a16="http://schemas.microsoft.com/office/drawing/2014/main" id="{A8ACBB1D-9D05-46FE-9D41-2E3DE269E60A}"/>
              </a:ext>
            </a:extLst>
          </p:cNvPr>
          <p:cNvSpPr txBox="1"/>
          <p:nvPr/>
        </p:nvSpPr>
        <p:spPr>
          <a:xfrm>
            <a:off x="728157" y="3036917"/>
            <a:ext cx="4906047" cy="1569660"/>
          </a:xfrm>
          <a:prstGeom prst="rect">
            <a:avLst/>
          </a:prstGeom>
          <a:noFill/>
        </p:spPr>
        <p:txBody>
          <a:bodyPr wrap="square" rtlCol="0">
            <a:spAutoFit/>
          </a:bodyPr>
          <a:lstStyle/>
          <a:p>
            <a:pPr marL="285750" indent="-285750">
              <a:buFont typeface="Wingdings" panose="05000000000000000000" pitchFamily="2" charset="2"/>
              <a:buChar char="Ø"/>
              <a:tabLst>
                <a:tab pos="2873375" algn="l"/>
              </a:tabLst>
            </a:pPr>
            <a:r>
              <a:rPr lang="tr-TR" sz="1200" dirty="0">
                <a:latin typeface="Segoe UI" panose="020B0502040204020203" pitchFamily="34" charset="0"/>
                <a:cs typeface="Segoe UI" panose="020B0502040204020203" pitchFamily="34" charset="0"/>
              </a:rPr>
              <a:t>Devlet tarafından verilen destek, hibe ve teşvikler bir web sitesine toplanmıştır</a:t>
            </a:r>
            <a:r>
              <a:rPr lang="tr-TR" sz="1200" dirty="0" smtClean="0">
                <a:latin typeface="Segoe UI" panose="020B0502040204020203" pitchFamily="34" charset="0"/>
                <a:cs typeface="Segoe UI" panose="020B0502040204020203" pitchFamily="34" charset="0"/>
              </a:rPr>
              <a:t>. </a:t>
            </a:r>
            <a:endParaRPr lang="tr-TR" sz="1200" dirty="0">
              <a:latin typeface="Segoe UI" panose="020B0502040204020203" pitchFamily="34" charset="0"/>
              <a:cs typeface="Segoe UI" panose="020B0502040204020203" pitchFamily="34" charset="0"/>
            </a:endParaRPr>
          </a:p>
          <a:p>
            <a:pPr>
              <a:tabLst>
                <a:tab pos="2873375" algn="l"/>
              </a:tabLst>
            </a:pPr>
            <a:endParaRPr lang="tr-TR" sz="12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tabLst>
                <a:tab pos="2873375" algn="l"/>
              </a:tabLst>
            </a:pPr>
            <a:r>
              <a:rPr lang="tr-TR" sz="1200" dirty="0">
                <a:latin typeface="Segoe UI" panose="020B0502040204020203" pitchFamily="34" charset="0"/>
                <a:cs typeface="Segoe UI" panose="020B0502040204020203" pitchFamily="34" charset="0"/>
              </a:rPr>
              <a:t>Teşvik Robotu sayesinde, yapılacak yatırımın teşvik miktarı ve teşvik türü hemen öğrenilebilir.</a:t>
            </a:r>
          </a:p>
          <a:p>
            <a:pPr marL="285750" indent="-285750">
              <a:buFont typeface="Wingdings" panose="05000000000000000000" pitchFamily="2" charset="2"/>
              <a:buChar char="Ø"/>
              <a:tabLst>
                <a:tab pos="2873375" algn="l"/>
              </a:tabLst>
            </a:pPr>
            <a:endParaRPr lang="tr-TR" sz="12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tabLst>
                <a:tab pos="2873375" algn="l"/>
              </a:tabLst>
            </a:pPr>
            <a:r>
              <a:rPr lang="tr-TR" sz="1200" dirty="0">
                <a:latin typeface="Segoe UI" panose="020B0502040204020203" pitchFamily="34" charset="0"/>
                <a:cs typeface="Segoe UI" panose="020B0502040204020203" pitchFamily="34" charset="0"/>
              </a:rPr>
              <a:t>Sorular, Kalkınma Ajansları bünyesinde 81 ilde bulunan Yatırım Destek Ofislerindeki uzmanlar tarafından cevaplanmaktadır.</a:t>
            </a:r>
          </a:p>
        </p:txBody>
      </p:sp>
      <p:sp>
        <p:nvSpPr>
          <p:cNvPr id="14" name="Metin kutusu 13">
            <a:extLst>
              <a:ext uri="{FF2B5EF4-FFF2-40B4-BE49-F238E27FC236}">
                <a16:creationId xmlns:a16="http://schemas.microsoft.com/office/drawing/2014/main" id="{E26B518A-CDAF-47F0-BA48-3928695EB1C2}"/>
              </a:ext>
            </a:extLst>
          </p:cNvPr>
          <p:cNvSpPr txBox="1"/>
          <p:nvPr/>
        </p:nvSpPr>
        <p:spPr>
          <a:xfrm>
            <a:off x="5143098" y="6044914"/>
            <a:ext cx="6869835" cy="338554"/>
          </a:xfrm>
          <a:prstGeom prst="rect">
            <a:avLst/>
          </a:prstGeom>
          <a:noFill/>
        </p:spPr>
        <p:txBody>
          <a:bodyPr wrap="square">
            <a:spAutoFit/>
          </a:bodyPr>
          <a:lstStyle/>
          <a:p>
            <a:pPr marL="285750" indent="-285750" algn="ctr">
              <a:buFont typeface="Wingdings" panose="05000000000000000000" pitchFamily="2" charset="2"/>
              <a:buChar char="Ø"/>
              <a:tabLst>
                <a:tab pos="2873375" algn="l"/>
              </a:tabLst>
            </a:pPr>
            <a:r>
              <a:rPr lang="tr-TR" sz="1600" b="1" dirty="0">
                <a:latin typeface="Segoe UI" panose="020B0502040204020203" pitchFamily="34" charset="0"/>
                <a:cs typeface="Segoe UI" panose="020B0502040204020203" pitchFamily="34" charset="0"/>
                <a:hlinkClick r:id="rId3"/>
              </a:rPr>
              <a:t>https://</a:t>
            </a:r>
            <a:r>
              <a:rPr lang="tr-TR" sz="1600" b="1" dirty="0" smtClean="0">
                <a:latin typeface="Segoe UI" panose="020B0502040204020203" pitchFamily="34" charset="0"/>
                <a:cs typeface="Segoe UI" panose="020B0502040204020203" pitchFamily="34" charset="0"/>
                <a:hlinkClick r:id="rId3"/>
              </a:rPr>
              <a:t>www.yatirimadestek.gov.tr</a:t>
            </a:r>
            <a:endParaRPr lang="tr-TR" sz="1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75514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13</a:t>
            </a:r>
            <a:endParaRPr lang="tr-TR" dirty="0"/>
          </a:p>
        </p:txBody>
      </p:sp>
      <p:sp>
        <p:nvSpPr>
          <p:cNvPr id="3" name="Unvan 2"/>
          <p:cNvSpPr>
            <a:spLocks noGrp="1"/>
          </p:cNvSpPr>
          <p:nvPr>
            <p:ph type="title"/>
          </p:nvPr>
        </p:nvSpPr>
        <p:spPr/>
        <p:txBody>
          <a:bodyPr anchor="ctr"/>
          <a:lstStyle/>
          <a:p>
            <a:r>
              <a:rPr lang="tr-TR" dirty="0" smtClean="0"/>
              <a:t>Turizm</a:t>
            </a:r>
            <a:endParaRPr lang="tr-TR" dirty="0"/>
          </a:p>
        </p:txBody>
      </p:sp>
    </p:spTree>
    <p:extLst>
      <p:ext uri="{BB962C8B-B14F-4D97-AF65-F5344CB8AC3E}">
        <p14:creationId xmlns:p14="http://schemas.microsoft.com/office/powerpoint/2010/main" val="529105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40255" y="1293090"/>
            <a:ext cx="3270509" cy="323273"/>
          </a:xfrm>
        </p:spPr>
        <p:txBody>
          <a:bodyPr>
            <a:normAutofit fontScale="92500" lnSpcReduction="10000"/>
          </a:bodyPr>
          <a:lstStyle/>
          <a:p>
            <a:pPr marL="0" indent="0">
              <a:buNone/>
            </a:pPr>
            <a:r>
              <a:rPr lang="tr-TR" dirty="0" smtClean="0"/>
              <a:t>         2024 Yılı Turizm Verileri</a:t>
            </a:r>
            <a:endParaRPr lang="tr-TR" dirty="0"/>
          </a:p>
        </p:txBody>
      </p:sp>
      <p:sp>
        <p:nvSpPr>
          <p:cNvPr id="4" name="Unvan 3"/>
          <p:cNvSpPr>
            <a:spLocks noGrp="1"/>
          </p:cNvSpPr>
          <p:nvPr>
            <p:ph type="title"/>
          </p:nvPr>
        </p:nvSpPr>
        <p:spPr/>
        <p:txBody>
          <a:bodyPr anchor="ctr"/>
          <a:lstStyle/>
          <a:p>
            <a:r>
              <a:rPr lang="tr-TR" dirty="0" smtClean="0"/>
              <a:t>Turizm</a:t>
            </a:r>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4207721461"/>
              </p:ext>
            </p:extLst>
          </p:nvPr>
        </p:nvGraphicFramePr>
        <p:xfrm>
          <a:off x="1682573" y="1615762"/>
          <a:ext cx="8532852" cy="3678441"/>
        </p:xfrm>
        <a:graphic>
          <a:graphicData uri="http://schemas.openxmlformats.org/drawingml/2006/table">
            <a:tbl>
              <a:tblPr>
                <a:tableStyleId>{5C22544A-7EE6-4342-B048-85BDC9FD1C3A}</a:tableStyleId>
              </a:tblPr>
              <a:tblGrid>
                <a:gridCol w="792816">
                  <a:extLst>
                    <a:ext uri="{9D8B030D-6E8A-4147-A177-3AD203B41FA5}">
                      <a16:colId xmlns:a16="http://schemas.microsoft.com/office/drawing/2014/main" val="154938350"/>
                    </a:ext>
                  </a:extLst>
                </a:gridCol>
                <a:gridCol w="645003">
                  <a:extLst>
                    <a:ext uri="{9D8B030D-6E8A-4147-A177-3AD203B41FA5}">
                      <a16:colId xmlns:a16="http://schemas.microsoft.com/office/drawing/2014/main" val="456860101"/>
                    </a:ext>
                  </a:extLst>
                </a:gridCol>
                <a:gridCol w="645003">
                  <a:extLst>
                    <a:ext uri="{9D8B030D-6E8A-4147-A177-3AD203B41FA5}">
                      <a16:colId xmlns:a16="http://schemas.microsoft.com/office/drawing/2014/main" val="2224125432"/>
                    </a:ext>
                  </a:extLst>
                </a:gridCol>
                <a:gridCol w="645003">
                  <a:extLst>
                    <a:ext uri="{9D8B030D-6E8A-4147-A177-3AD203B41FA5}">
                      <a16:colId xmlns:a16="http://schemas.microsoft.com/office/drawing/2014/main" val="2855293770"/>
                    </a:ext>
                  </a:extLst>
                </a:gridCol>
                <a:gridCol w="645003">
                  <a:extLst>
                    <a:ext uri="{9D8B030D-6E8A-4147-A177-3AD203B41FA5}">
                      <a16:colId xmlns:a16="http://schemas.microsoft.com/office/drawing/2014/main" val="1615714935"/>
                    </a:ext>
                  </a:extLst>
                </a:gridCol>
                <a:gridCol w="645003">
                  <a:extLst>
                    <a:ext uri="{9D8B030D-6E8A-4147-A177-3AD203B41FA5}">
                      <a16:colId xmlns:a16="http://schemas.microsoft.com/office/drawing/2014/main" val="4156703632"/>
                    </a:ext>
                  </a:extLst>
                </a:gridCol>
                <a:gridCol w="645003">
                  <a:extLst>
                    <a:ext uri="{9D8B030D-6E8A-4147-A177-3AD203B41FA5}">
                      <a16:colId xmlns:a16="http://schemas.microsoft.com/office/drawing/2014/main" val="1298113728"/>
                    </a:ext>
                  </a:extLst>
                </a:gridCol>
                <a:gridCol w="645003">
                  <a:extLst>
                    <a:ext uri="{9D8B030D-6E8A-4147-A177-3AD203B41FA5}">
                      <a16:colId xmlns:a16="http://schemas.microsoft.com/office/drawing/2014/main" val="1956575360"/>
                    </a:ext>
                  </a:extLst>
                </a:gridCol>
                <a:gridCol w="645003">
                  <a:extLst>
                    <a:ext uri="{9D8B030D-6E8A-4147-A177-3AD203B41FA5}">
                      <a16:colId xmlns:a16="http://schemas.microsoft.com/office/drawing/2014/main" val="3808236501"/>
                    </a:ext>
                  </a:extLst>
                </a:gridCol>
                <a:gridCol w="645003">
                  <a:extLst>
                    <a:ext uri="{9D8B030D-6E8A-4147-A177-3AD203B41FA5}">
                      <a16:colId xmlns:a16="http://schemas.microsoft.com/office/drawing/2014/main" val="582482760"/>
                    </a:ext>
                  </a:extLst>
                </a:gridCol>
                <a:gridCol w="645003">
                  <a:extLst>
                    <a:ext uri="{9D8B030D-6E8A-4147-A177-3AD203B41FA5}">
                      <a16:colId xmlns:a16="http://schemas.microsoft.com/office/drawing/2014/main" val="4243165621"/>
                    </a:ext>
                  </a:extLst>
                </a:gridCol>
                <a:gridCol w="645003">
                  <a:extLst>
                    <a:ext uri="{9D8B030D-6E8A-4147-A177-3AD203B41FA5}">
                      <a16:colId xmlns:a16="http://schemas.microsoft.com/office/drawing/2014/main" val="3852836718"/>
                    </a:ext>
                  </a:extLst>
                </a:gridCol>
                <a:gridCol w="645003">
                  <a:extLst>
                    <a:ext uri="{9D8B030D-6E8A-4147-A177-3AD203B41FA5}">
                      <a16:colId xmlns:a16="http://schemas.microsoft.com/office/drawing/2014/main" val="3658050427"/>
                    </a:ext>
                  </a:extLst>
                </a:gridCol>
              </a:tblGrid>
              <a:tr h="195740">
                <a:tc rowSpan="2">
                  <a:txBody>
                    <a:bodyPr/>
                    <a:lstStyle/>
                    <a:p>
                      <a:pPr algn="ctr" fontAlgn="ctr"/>
                      <a:r>
                        <a:rPr lang="tr-TR" sz="1000" u="none" strike="noStrike" dirty="0">
                          <a:effectLst/>
                        </a:rPr>
                        <a:t> </a:t>
                      </a:r>
                      <a:r>
                        <a:rPr lang="tr-TR" sz="1100" b="1" u="none" strike="noStrike" dirty="0">
                          <a:effectLst/>
                        </a:rPr>
                        <a:t>İLÇELER</a:t>
                      </a:r>
                      <a:endParaRPr lang="tr-TR" sz="1100" b="1" i="0" u="none" strike="noStrike" dirty="0">
                        <a:solidFill>
                          <a:srgbClr val="000000"/>
                        </a:solidFill>
                        <a:effectLst/>
                        <a:latin typeface="Arial" panose="020B0604020202020204" pitchFamily="34" charset="0"/>
                      </a:endParaRPr>
                    </a:p>
                  </a:txBody>
                  <a:tcPr marL="7607" marR="7607" marT="7607" marB="0" anchor="ctr"/>
                </a:tc>
                <a:tc gridSpan="3">
                  <a:txBody>
                    <a:bodyPr/>
                    <a:lstStyle/>
                    <a:p>
                      <a:pPr algn="ctr" fontAlgn="ctr"/>
                      <a:r>
                        <a:rPr lang="tr-TR" sz="1100" b="1" u="none" strike="noStrike" dirty="0">
                          <a:effectLst/>
                        </a:rPr>
                        <a:t>TESİSE GELİŞ SAYISI</a:t>
                      </a:r>
                      <a:endParaRPr lang="tr-TR" sz="1100" b="1" i="0" u="none" strike="noStrike" dirty="0">
                        <a:solidFill>
                          <a:srgbClr val="000000"/>
                        </a:solidFill>
                        <a:effectLst/>
                        <a:latin typeface="Arial" panose="020B0604020202020204" pitchFamily="34" charset="0"/>
                      </a:endParaRPr>
                    </a:p>
                  </a:txBody>
                  <a:tcPr marL="7607" marR="7607" marT="7607" marB="0" anchor="ctr"/>
                </a:tc>
                <a:tc hMerge="1">
                  <a:txBody>
                    <a:bodyPr/>
                    <a:lstStyle/>
                    <a:p>
                      <a:endParaRPr lang="tr-TR"/>
                    </a:p>
                  </a:txBody>
                  <a:tcPr/>
                </a:tc>
                <a:tc hMerge="1">
                  <a:txBody>
                    <a:bodyPr/>
                    <a:lstStyle/>
                    <a:p>
                      <a:endParaRPr lang="tr-TR"/>
                    </a:p>
                  </a:txBody>
                  <a:tcPr/>
                </a:tc>
                <a:tc gridSpan="3">
                  <a:txBody>
                    <a:bodyPr/>
                    <a:lstStyle/>
                    <a:p>
                      <a:pPr algn="ctr" fontAlgn="ctr"/>
                      <a:r>
                        <a:rPr lang="tr-TR" sz="1100" b="1" u="none" strike="noStrike" dirty="0">
                          <a:effectLst/>
                        </a:rPr>
                        <a:t>GECELEME</a:t>
                      </a:r>
                      <a:endParaRPr lang="tr-TR" sz="1100" b="1" i="0" u="none" strike="noStrike" dirty="0">
                        <a:solidFill>
                          <a:srgbClr val="000000"/>
                        </a:solidFill>
                        <a:effectLst/>
                        <a:latin typeface="Arial" panose="020B0604020202020204" pitchFamily="34" charset="0"/>
                      </a:endParaRPr>
                    </a:p>
                  </a:txBody>
                  <a:tcPr marL="7607" marR="7607" marT="7607" marB="0" anchor="ctr"/>
                </a:tc>
                <a:tc hMerge="1">
                  <a:txBody>
                    <a:bodyPr/>
                    <a:lstStyle/>
                    <a:p>
                      <a:endParaRPr lang="tr-TR"/>
                    </a:p>
                  </a:txBody>
                  <a:tcPr/>
                </a:tc>
                <a:tc hMerge="1">
                  <a:txBody>
                    <a:bodyPr/>
                    <a:lstStyle/>
                    <a:p>
                      <a:endParaRPr lang="tr-TR"/>
                    </a:p>
                  </a:txBody>
                  <a:tcPr/>
                </a:tc>
                <a:tc gridSpan="3">
                  <a:txBody>
                    <a:bodyPr/>
                    <a:lstStyle/>
                    <a:p>
                      <a:pPr algn="ctr" fontAlgn="ctr"/>
                      <a:r>
                        <a:rPr lang="tr-TR" sz="1100" b="1" u="none" strike="noStrike" dirty="0">
                          <a:effectLst/>
                        </a:rPr>
                        <a:t>ORTALAMA KALIŞ SÜRESİ</a:t>
                      </a:r>
                      <a:endParaRPr lang="tr-TR" sz="1100" b="1" i="0" u="none" strike="noStrike" dirty="0">
                        <a:solidFill>
                          <a:srgbClr val="000000"/>
                        </a:solidFill>
                        <a:effectLst/>
                        <a:latin typeface="Arial" panose="020B0604020202020204" pitchFamily="34" charset="0"/>
                      </a:endParaRPr>
                    </a:p>
                  </a:txBody>
                  <a:tcPr marL="7607" marR="7607" marT="7607" marB="0" anchor="ctr"/>
                </a:tc>
                <a:tc hMerge="1">
                  <a:txBody>
                    <a:bodyPr/>
                    <a:lstStyle/>
                    <a:p>
                      <a:endParaRPr lang="tr-TR"/>
                    </a:p>
                  </a:txBody>
                  <a:tcPr/>
                </a:tc>
                <a:tc hMerge="1">
                  <a:txBody>
                    <a:bodyPr/>
                    <a:lstStyle/>
                    <a:p>
                      <a:endParaRPr lang="tr-TR"/>
                    </a:p>
                  </a:txBody>
                  <a:tcPr/>
                </a:tc>
                <a:tc gridSpan="3">
                  <a:txBody>
                    <a:bodyPr/>
                    <a:lstStyle/>
                    <a:p>
                      <a:pPr algn="ctr" fontAlgn="ctr"/>
                      <a:r>
                        <a:rPr lang="tr-TR" sz="1100" b="1" u="none" strike="noStrike" dirty="0">
                          <a:effectLst/>
                        </a:rPr>
                        <a:t>DOLULUK ORANI(%)</a:t>
                      </a:r>
                      <a:endParaRPr lang="tr-TR" sz="1100" b="1" i="0" u="none" strike="noStrike" dirty="0">
                        <a:solidFill>
                          <a:srgbClr val="000000"/>
                        </a:solidFill>
                        <a:effectLst/>
                        <a:latin typeface="Arial" panose="020B0604020202020204" pitchFamily="34" charset="0"/>
                      </a:endParaRPr>
                    </a:p>
                  </a:txBody>
                  <a:tcPr marL="7607" marR="7607" marT="7607"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2275493"/>
                  </a:ext>
                </a:extLst>
              </a:tr>
              <a:tr h="195740">
                <a:tc vMerge="1">
                  <a:txBody>
                    <a:bodyPr/>
                    <a:lstStyle/>
                    <a:p>
                      <a:endParaRPr lang="tr-TR"/>
                    </a:p>
                  </a:txBody>
                  <a:tcPr/>
                </a:tc>
                <a:tc>
                  <a:txBody>
                    <a:bodyPr/>
                    <a:lstStyle/>
                    <a:p>
                      <a:pPr algn="ctr" fontAlgn="ctr"/>
                      <a:r>
                        <a:rPr lang="tr-TR" sz="1000" b="1" u="none" strike="noStrike" dirty="0">
                          <a:effectLst/>
                        </a:rPr>
                        <a:t>YABANCI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YERLI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TOPLAM</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YABANCI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YERLI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TOPLAM</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YABANCI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YERLI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TOPLAM</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YABANCI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YERLI</a:t>
                      </a:r>
                      <a:endParaRPr lang="tr-TR" sz="1000" b="1" i="0" u="none" strike="noStrike" dirty="0">
                        <a:solidFill>
                          <a:srgbClr val="000000"/>
                        </a:solidFill>
                        <a:effectLst/>
                        <a:latin typeface="Arial" panose="020B0604020202020204" pitchFamily="34" charset="0"/>
                      </a:endParaRPr>
                    </a:p>
                  </a:txBody>
                  <a:tcPr marL="7607" marR="7607" marT="7607" marB="0" anchor="ctr"/>
                </a:tc>
                <a:tc>
                  <a:txBody>
                    <a:bodyPr/>
                    <a:lstStyle/>
                    <a:p>
                      <a:pPr algn="ctr" fontAlgn="ctr"/>
                      <a:r>
                        <a:rPr lang="tr-TR" sz="1000" b="1" u="none" strike="noStrike" dirty="0">
                          <a:effectLst/>
                        </a:rPr>
                        <a:t>TOPLAM</a:t>
                      </a:r>
                      <a:endParaRPr lang="tr-TR" sz="1000" b="1" i="0" u="none" strike="noStrike" dirty="0">
                        <a:solidFill>
                          <a:srgbClr val="000000"/>
                        </a:solidFill>
                        <a:effectLst/>
                        <a:latin typeface="Arial" panose="020B0604020202020204" pitchFamily="34" charset="0"/>
                      </a:endParaRPr>
                    </a:p>
                  </a:txBody>
                  <a:tcPr marL="7607" marR="7607" marT="7607" marB="0" anchor="ctr"/>
                </a:tc>
                <a:extLst>
                  <a:ext uri="{0D108BD9-81ED-4DB2-BD59-A6C34878D82A}">
                    <a16:rowId xmlns:a16="http://schemas.microsoft.com/office/drawing/2014/main" val="803271420"/>
                  </a:ext>
                </a:extLst>
              </a:tr>
              <a:tr h="214838">
                <a:tc>
                  <a:txBody>
                    <a:bodyPr/>
                    <a:lstStyle/>
                    <a:p>
                      <a:pPr algn="ctr" fontAlgn="ctr"/>
                      <a:r>
                        <a:rPr lang="tr-TR" sz="1000" u="none" strike="noStrike">
                          <a:effectLst/>
                        </a:rPr>
                        <a:t>Akçaabat</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26 461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57 600</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84 061</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57 441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98 606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156 047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2,17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8,81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15,13</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23,94</a:t>
                      </a:r>
                      <a:endParaRPr lang="tr-TR" sz="1100" b="0" i="0" u="none" strike="noStrike" dirty="0">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3442850325"/>
                  </a:ext>
                </a:extLst>
              </a:tr>
              <a:tr h="214838">
                <a:tc>
                  <a:txBody>
                    <a:bodyPr/>
                    <a:lstStyle/>
                    <a:p>
                      <a:pPr algn="ctr" fontAlgn="ctr"/>
                      <a:r>
                        <a:rPr lang="tr-TR" sz="1000" u="none" strike="noStrike">
                          <a:effectLst/>
                        </a:rPr>
                        <a:t>Araklı</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4 165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7 227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11 392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9 701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13 603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23 304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2,33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8,20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11,50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19,70</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3016591990"/>
                  </a:ext>
                </a:extLst>
              </a:tr>
              <a:tr h="214838">
                <a:tc>
                  <a:txBody>
                    <a:bodyPr/>
                    <a:lstStyle/>
                    <a:p>
                      <a:pPr algn="ctr" fontAlgn="ctr"/>
                      <a:r>
                        <a:rPr lang="tr-TR" sz="1000" u="none" strike="noStrike">
                          <a:effectLst/>
                        </a:rPr>
                        <a:t>Arsin</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11 076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18 377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29 453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24 776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26 845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51 621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2,24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1,46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15,77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17,09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32,86</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2043321136"/>
                  </a:ext>
                </a:extLst>
              </a:tr>
              <a:tr h="195740">
                <a:tc>
                  <a:txBody>
                    <a:bodyPr/>
                    <a:lstStyle/>
                    <a:p>
                      <a:pPr algn="ctr" fontAlgn="ctr"/>
                      <a:r>
                        <a:rPr lang="tr-TR" sz="1000" u="none" strike="noStrike">
                          <a:effectLst/>
                        </a:rPr>
                        <a:t>Beşikdüzü</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216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4 130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4 346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320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7 902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8 222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1,48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1,91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1,39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34,30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35,69</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2109670729"/>
                  </a:ext>
                </a:extLst>
              </a:tr>
              <a:tr h="214838">
                <a:tc>
                  <a:txBody>
                    <a:bodyPr/>
                    <a:lstStyle/>
                    <a:p>
                      <a:pPr algn="ctr" fontAlgn="ctr"/>
                      <a:r>
                        <a:rPr lang="tr-TR" sz="1000" u="none" strike="noStrike">
                          <a:effectLst/>
                        </a:rPr>
                        <a:t>Çaykara</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57 672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27 219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84 891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116 057</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43 157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159 214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1,59</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20,40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7,59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27,99</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2096942587"/>
                  </a:ext>
                </a:extLst>
              </a:tr>
              <a:tr h="214838">
                <a:tc>
                  <a:txBody>
                    <a:bodyPr/>
                    <a:lstStyle/>
                    <a:p>
                      <a:pPr algn="ctr" fontAlgn="ctr"/>
                      <a:r>
                        <a:rPr lang="tr-TR" sz="1000" u="none" strike="noStrike">
                          <a:effectLst/>
                        </a:rPr>
                        <a:t>Maçka</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2 621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27 602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30 223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4 424</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41 515</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45 939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1,69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1,50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1,52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1,23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11,51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12,73</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159899922"/>
                  </a:ext>
                </a:extLst>
              </a:tr>
              <a:tr h="214838">
                <a:tc>
                  <a:txBody>
                    <a:bodyPr/>
                    <a:lstStyle/>
                    <a:p>
                      <a:pPr algn="ctr" fontAlgn="ctr"/>
                      <a:r>
                        <a:rPr lang="tr-TR" sz="1000" u="none" strike="noStrike">
                          <a:effectLst/>
                        </a:rPr>
                        <a:t>Of</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2 537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8 459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10 996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3 677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13 098</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16 775</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1,45</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1,55</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1,53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4,33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15,42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19,74</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587073087"/>
                  </a:ext>
                </a:extLst>
              </a:tr>
              <a:tr h="214838">
                <a:tc>
                  <a:txBody>
                    <a:bodyPr/>
                    <a:lstStyle/>
                    <a:p>
                      <a:pPr algn="ctr" fontAlgn="ctr"/>
                      <a:r>
                        <a:rPr lang="tr-TR" sz="1000" u="none" strike="noStrike">
                          <a:effectLst/>
                        </a:rPr>
                        <a:t>Ortahisar</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208 340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238 738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447 078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515 810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406 254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922 064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2,48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2,06</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18,18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14,32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32,50</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119779523"/>
                  </a:ext>
                </a:extLst>
              </a:tr>
              <a:tr h="214838">
                <a:tc>
                  <a:txBody>
                    <a:bodyPr/>
                    <a:lstStyle/>
                    <a:p>
                      <a:pPr algn="ctr" fontAlgn="ctr"/>
                      <a:r>
                        <a:rPr lang="tr-TR" sz="1000" u="none" strike="noStrike">
                          <a:effectLst/>
                        </a:rPr>
                        <a:t>Sürmene</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9 197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15 278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24 475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20 788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30 049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50 837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2,26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1,97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2,08</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12,83</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18,55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31,38</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1261643501"/>
                  </a:ext>
                </a:extLst>
              </a:tr>
              <a:tr h="214838">
                <a:tc>
                  <a:txBody>
                    <a:bodyPr/>
                    <a:lstStyle/>
                    <a:p>
                      <a:pPr algn="ctr" fontAlgn="ctr"/>
                      <a:r>
                        <a:rPr lang="tr-TR" sz="1000" u="none" strike="noStrike">
                          <a:effectLst/>
                        </a:rPr>
                        <a:t>Tonya</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970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3 166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4 136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2 220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9 744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11 964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2,29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3,08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2,89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4,08</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17,91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21,98</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2473197591"/>
                  </a:ext>
                </a:extLst>
              </a:tr>
              <a:tr h="184252">
                <a:tc>
                  <a:txBody>
                    <a:bodyPr/>
                    <a:lstStyle/>
                    <a:p>
                      <a:pPr algn="ctr" fontAlgn="ctr"/>
                      <a:r>
                        <a:rPr lang="tr-TR" sz="1000" u="none" strike="noStrike">
                          <a:effectLst/>
                        </a:rPr>
                        <a:t>Vakfıkebir</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717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5 575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6 292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1 454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7 185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8 639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1,29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1,37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9,98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12,00</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1845796633"/>
                  </a:ext>
                </a:extLst>
              </a:tr>
              <a:tr h="214838">
                <a:tc>
                  <a:txBody>
                    <a:bodyPr/>
                    <a:lstStyle/>
                    <a:p>
                      <a:pPr algn="ctr" fontAlgn="ctr"/>
                      <a:r>
                        <a:rPr lang="tr-TR" sz="1000" u="none" strike="noStrike">
                          <a:effectLst/>
                        </a:rPr>
                        <a:t>Yomra</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87 580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53 774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141 354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219 454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95 439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314 893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2,51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2,23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30,40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13,22</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43,62</a:t>
                      </a:r>
                      <a:endParaRPr lang="tr-TR" sz="1100" b="0" i="0" u="none" strike="noStrike">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4101333480"/>
                  </a:ext>
                </a:extLst>
              </a:tr>
              <a:tr h="145774">
                <a:tc>
                  <a:txBody>
                    <a:bodyPr/>
                    <a:lstStyle/>
                    <a:p>
                      <a:pPr algn="ctr" fontAlgn="ctr"/>
                      <a:r>
                        <a:rPr lang="tr-TR" sz="1000" u="none" strike="noStrike">
                          <a:effectLst/>
                        </a:rPr>
                        <a:t>Düzköy</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236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422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658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480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762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1 242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1,89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3,39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5,38</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8,77</a:t>
                      </a:r>
                      <a:endParaRPr lang="tr-TR" sz="1100" b="0" i="0" u="none" strike="noStrike" dirty="0">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4041851231"/>
                  </a:ext>
                </a:extLst>
              </a:tr>
              <a:tr h="184252">
                <a:tc>
                  <a:txBody>
                    <a:bodyPr/>
                    <a:lstStyle/>
                    <a:p>
                      <a:pPr algn="ctr" fontAlgn="ctr"/>
                      <a:r>
                        <a:rPr lang="tr-TR" sz="1000" u="none" strike="noStrike">
                          <a:effectLst/>
                        </a:rPr>
                        <a:t>Köprübaşı</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634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931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1 565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1 531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2 257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3 788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2,41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2,42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2,42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12,89</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19,00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31,89</a:t>
                      </a:r>
                      <a:endParaRPr lang="tr-TR" sz="1100" b="0" i="0" u="none" strike="noStrike" dirty="0">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1350725502"/>
                  </a:ext>
                </a:extLst>
              </a:tr>
              <a:tr h="184252">
                <a:tc>
                  <a:txBody>
                    <a:bodyPr/>
                    <a:lstStyle/>
                    <a:p>
                      <a:pPr algn="ctr" fontAlgn="ctr"/>
                      <a:r>
                        <a:rPr lang="tr-TR" sz="1000" u="none" strike="noStrike">
                          <a:effectLst/>
                        </a:rPr>
                        <a:t>Şalpazarı</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92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1 955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2 047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198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2 700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2 898</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2,15</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1,38</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1,42</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1,06</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14,47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15,53</a:t>
                      </a:r>
                      <a:endParaRPr lang="tr-TR" sz="1100" b="0" i="0" u="none" strike="noStrike" dirty="0">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3896688586"/>
                  </a:ext>
                </a:extLst>
              </a:tr>
              <a:tr h="214838">
                <a:tc>
                  <a:txBody>
                    <a:bodyPr/>
                    <a:lstStyle/>
                    <a:p>
                      <a:pPr algn="ctr" fontAlgn="ctr"/>
                      <a:r>
                        <a:rPr lang="tr-TR" sz="1000" u="none" strike="noStrike">
                          <a:effectLst/>
                        </a:rPr>
                        <a:t>Toplam</a:t>
                      </a:r>
                      <a:endParaRPr lang="tr-TR" sz="1000" b="1" i="0" u="none" strike="noStrike">
                        <a:solidFill>
                          <a:srgbClr val="000000"/>
                        </a:solidFill>
                        <a:effectLst/>
                        <a:latin typeface="Arial" panose="020B0604020202020204" pitchFamily="34" charset="0"/>
                      </a:endParaRPr>
                    </a:p>
                  </a:txBody>
                  <a:tcPr marL="7607" marR="7607" marT="7607" marB="0" anchor="ctr"/>
                </a:tc>
                <a:tc>
                  <a:txBody>
                    <a:bodyPr/>
                    <a:lstStyle/>
                    <a:p>
                      <a:pPr algn="ctr" fontAlgn="ctr"/>
                      <a:r>
                        <a:rPr lang="tr-TR" sz="1100" u="none" strike="noStrike">
                          <a:effectLst/>
                        </a:rPr>
                        <a:t> 412 514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470 453</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882 967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 978 331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 799 116</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1 777 447</a:t>
                      </a:r>
                      <a:endParaRPr lang="tr-TR" sz="1100" b="0" i="0" u="none" strike="noStrike" dirty="0">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2,37</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1,70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2,01</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16,70</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a:effectLst/>
                        </a:rPr>
                        <a:t>13,64</a:t>
                      </a:r>
                      <a:endParaRPr lang="tr-TR" sz="1100" b="0" i="0" u="none" strike="noStrike">
                        <a:solidFill>
                          <a:srgbClr val="000000"/>
                        </a:solidFill>
                        <a:effectLst/>
                        <a:latin typeface="Calibri" panose="020F0502020204030204" pitchFamily="34" charset="0"/>
                      </a:endParaRPr>
                    </a:p>
                  </a:txBody>
                  <a:tcPr marL="7607" marR="7607" marT="7607" marB="0" anchor="ctr"/>
                </a:tc>
                <a:tc>
                  <a:txBody>
                    <a:bodyPr/>
                    <a:lstStyle/>
                    <a:p>
                      <a:pPr algn="ctr" fontAlgn="ctr"/>
                      <a:r>
                        <a:rPr lang="tr-TR" sz="1100" u="none" strike="noStrike" dirty="0">
                          <a:effectLst/>
                        </a:rPr>
                        <a:t>30,35</a:t>
                      </a:r>
                      <a:endParaRPr lang="tr-TR" sz="1100" b="0" i="0" u="none" strike="noStrike" dirty="0">
                        <a:solidFill>
                          <a:srgbClr val="000000"/>
                        </a:solidFill>
                        <a:effectLst/>
                        <a:latin typeface="Calibri" panose="020F0502020204030204" pitchFamily="34" charset="0"/>
                      </a:endParaRPr>
                    </a:p>
                  </a:txBody>
                  <a:tcPr marL="7607" marR="7607" marT="7607" marB="0" anchor="ctr"/>
                </a:tc>
                <a:extLst>
                  <a:ext uri="{0D108BD9-81ED-4DB2-BD59-A6C34878D82A}">
                    <a16:rowId xmlns:a16="http://schemas.microsoft.com/office/drawing/2014/main" val="358080484"/>
                  </a:ext>
                </a:extLst>
              </a:tr>
            </a:tbl>
          </a:graphicData>
        </a:graphic>
      </p:graphicFrame>
      <p:sp>
        <p:nvSpPr>
          <p:cNvPr id="8" name="Dikdörtgen 7"/>
          <p:cNvSpPr/>
          <p:nvPr/>
        </p:nvSpPr>
        <p:spPr>
          <a:xfrm>
            <a:off x="2650837" y="5350317"/>
            <a:ext cx="6594763" cy="1384995"/>
          </a:xfrm>
          <a:prstGeom prst="rect">
            <a:avLst/>
          </a:prstGeom>
        </p:spPr>
        <p:txBody>
          <a:bodyPr wrap="square">
            <a:spAutoFit/>
          </a:bodyPr>
          <a:lstStyle/>
          <a:p>
            <a:r>
              <a:rPr lang="tr-TR" sz="1200" dirty="0">
                <a:solidFill>
                  <a:srgbClr val="000000"/>
                </a:solidFill>
                <a:latin typeface="Calibri" panose="020F0502020204030204" pitchFamily="34" charset="0"/>
              </a:rPr>
              <a:t>Trabzon ilinde Turizm Bakanlığı verilerine göre ; Turizm işletme belgeli tesis </a:t>
            </a:r>
            <a:r>
              <a:rPr lang="tr-TR" sz="1200" dirty="0" smtClean="0">
                <a:solidFill>
                  <a:srgbClr val="000000"/>
                </a:solidFill>
                <a:latin typeface="Calibri" panose="020F0502020204030204" pitchFamily="34" charset="0"/>
              </a:rPr>
              <a:t>sayısı; </a:t>
            </a:r>
            <a:r>
              <a:rPr lang="tr-TR" sz="1200" dirty="0">
                <a:solidFill>
                  <a:srgbClr val="000000"/>
                </a:solidFill>
                <a:latin typeface="Calibri" panose="020F0502020204030204" pitchFamily="34" charset="0"/>
              </a:rPr>
              <a:t>296, Turizm yatırım belgeli tesis </a:t>
            </a:r>
            <a:r>
              <a:rPr lang="tr-TR" sz="1200" dirty="0" smtClean="0">
                <a:solidFill>
                  <a:srgbClr val="000000"/>
                </a:solidFill>
                <a:latin typeface="Calibri" panose="020F0502020204030204" pitchFamily="34" charset="0"/>
              </a:rPr>
              <a:t>sayısı; </a:t>
            </a:r>
            <a:r>
              <a:rPr lang="tr-TR" sz="1200" dirty="0">
                <a:solidFill>
                  <a:srgbClr val="000000"/>
                </a:solidFill>
                <a:latin typeface="Calibri" panose="020F0502020204030204" pitchFamily="34" charset="0"/>
              </a:rPr>
              <a:t>7, basit konaklama belgeli işletme sayısı ise 130 dur.</a:t>
            </a:r>
            <a:r>
              <a:rPr lang="tr-TR" sz="1200" dirty="0"/>
              <a:t> </a:t>
            </a:r>
            <a:r>
              <a:rPr lang="tr-TR" sz="1200" dirty="0" smtClean="0"/>
              <a:t> Trabzon ilinde faaliyet yürüten 324 adet turizm acentesi hizmet vermektedir.</a:t>
            </a:r>
          </a:p>
          <a:p>
            <a:endParaRPr lang="tr-TR" sz="1200" dirty="0"/>
          </a:p>
          <a:p>
            <a:r>
              <a:rPr lang="tr-TR" sz="1200" dirty="0" smtClean="0"/>
              <a:t>Geceleme sayılarına baktığımızda da en fazla konaklamanın kentin merkez ilçesi olan </a:t>
            </a:r>
            <a:r>
              <a:rPr lang="tr-TR" sz="1200" dirty="0" err="1" smtClean="0"/>
              <a:t>Ortahisar</a:t>
            </a:r>
            <a:r>
              <a:rPr lang="tr-TR" sz="1200" dirty="0" smtClean="0"/>
              <a:t> ilçesinde olduğu görülmektedir.  Akçaabat ve Çaykara’ </a:t>
            </a:r>
            <a:r>
              <a:rPr lang="tr-TR" sz="1200" dirty="0" err="1" smtClean="0"/>
              <a:t>daki</a:t>
            </a:r>
            <a:r>
              <a:rPr lang="tr-TR" sz="1200" dirty="0" smtClean="0"/>
              <a:t> konaklama tesislerinin turizm destinasyonlarında kümelenmesi neticesinde bu ilçelerdeki geceleme sayılarının da faz olduğu görülmektedir.</a:t>
            </a:r>
            <a:endParaRPr lang="tr-TR" sz="1200" dirty="0"/>
          </a:p>
        </p:txBody>
      </p:sp>
    </p:spTree>
    <p:extLst>
      <p:ext uri="{BB962C8B-B14F-4D97-AF65-F5344CB8AC3E}">
        <p14:creationId xmlns:p14="http://schemas.microsoft.com/office/powerpoint/2010/main" val="726940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313200" y="1260001"/>
            <a:ext cx="5676900" cy="192654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lnSpcReduction="10000"/>
          </a:bodyPr>
          <a:lstStyle/>
          <a:p>
            <a:pPr marL="0" indent="0">
              <a:buNone/>
            </a:pPr>
            <a:r>
              <a:rPr lang="tr-TR" sz="1200" b="1" dirty="0" err="1" smtClean="0"/>
              <a:t>Uzungöl</a:t>
            </a:r>
            <a:r>
              <a:rPr lang="tr-TR" sz="1200" b="1" dirty="0" smtClean="0"/>
              <a:t> Turizm Merkezi</a:t>
            </a:r>
          </a:p>
          <a:p>
            <a:pPr marL="0" indent="0">
              <a:buNone/>
            </a:pPr>
            <a:r>
              <a:rPr lang="tr-TR" sz="1200" dirty="0" smtClean="0"/>
              <a:t>. </a:t>
            </a:r>
            <a:r>
              <a:rPr lang="tr-TR" sz="1200" dirty="0" err="1" smtClean="0"/>
              <a:t>Uzungöl</a:t>
            </a:r>
            <a:r>
              <a:rPr lang="tr-TR" sz="1200" dirty="0" smtClean="0"/>
              <a:t> özel </a:t>
            </a:r>
            <a:r>
              <a:rPr lang="tr-TR" sz="1200" dirty="0"/>
              <a:t>ç</a:t>
            </a:r>
            <a:r>
              <a:rPr lang="tr-TR" sz="1200" dirty="0" smtClean="0"/>
              <a:t>evre </a:t>
            </a:r>
            <a:r>
              <a:rPr lang="tr-TR" sz="1200" dirty="0"/>
              <a:t>k</a:t>
            </a:r>
            <a:r>
              <a:rPr lang="tr-TR" sz="1200" dirty="0" smtClean="0"/>
              <a:t>oruma </a:t>
            </a:r>
            <a:r>
              <a:rPr lang="tr-TR" sz="1200" dirty="0"/>
              <a:t>b</a:t>
            </a:r>
            <a:r>
              <a:rPr lang="tr-TR" sz="1200" dirty="0" smtClean="0"/>
              <a:t>ölgesi,  Trabzon Çaykara ilçe sınırları içerisinde yer almakta olup, yerli ve yabancı turistlerin ilgi odağı olup bölge turizminin can damarı konumundadır.</a:t>
            </a:r>
          </a:p>
          <a:p>
            <a:pPr marL="0" indent="0">
              <a:buNone/>
            </a:pPr>
            <a:r>
              <a:rPr lang="tr-TR" sz="1200" dirty="0" smtClean="0"/>
              <a:t>. Arap turistlerin yoğun ilgi gösterdiği </a:t>
            </a:r>
            <a:r>
              <a:rPr lang="tr-TR" sz="1200" dirty="0" err="1" smtClean="0"/>
              <a:t>Uzungöl</a:t>
            </a:r>
            <a:r>
              <a:rPr lang="tr-TR" sz="1200" dirty="0" smtClean="0"/>
              <a:t> sahip olduğu doğal güzelliklerin yanında 125 alt tür 68 varyete olmak üzere 311 cinse ait 658 bitki </a:t>
            </a:r>
            <a:r>
              <a:rPr lang="tr-TR" sz="1200" dirty="0" err="1" smtClean="0"/>
              <a:t>taksonu</a:t>
            </a:r>
            <a:r>
              <a:rPr lang="tr-TR" sz="1200" dirty="0" smtClean="0"/>
              <a:t>, 90 memeli türü, 8 amfibi (iki yaşamlı) türü, 7 sürüngen türü, 250 kuş türüne de ev sahipliği yapmaktadır.</a:t>
            </a:r>
          </a:p>
          <a:p>
            <a:pPr marL="0" indent="0">
              <a:buNone/>
            </a:pPr>
            <a:r>
              <a:rPr lang="tr-TR" sz="1200" dirty="0" smtClean="0"/>
              <a:t>. Yaklaşık 15 otel ve pansiyonun yer aldığı </a:t>
            </a:r>
            <a:r>
              <a:rPr lang="tr-TR" sz="1200" dirty="0" err="1" smtClean="0"/>
              <a:t>Uzungöl</a:t>
            </a:r>
            <a:r>
              <a:rPr lang="tr-TR" sz="1200" dirty="0" smtClean="0"/>
              <a:t>’ de ortalama yatak kapasitesi 4500 civarındadır.</a:t>
            </a:r>
          </a:p>
        </p:txBody>
      </p:sp>
      <p:sp>
        <p:nvSpPr>
          <p:cNvPr id="3" name="İçerik Yer Tutucusu 2"/>
          <p:cNvSpPr>
            <a:spLocks noGrp="1"/>
          </p:cNvSpPr>
          <p:nvPr>
            <p:ph sz="half" idx="2"/>
          </p:nvPr>
        </p:nvSpPr>
        <p:spPr>
          <a:xfrm>
            <a:off x="6172200" y="1260000"/>
            <a:ext cx="5708968" cy="1830333"/>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buNone/>
            </a:pPr>
            <a:r>
              <a:rPr lang="tr-TR" sz="1200" b="1" dirty="0" smtClean="0"/>
              <a:t>    Sümela Manastırı ( Altındere Vadisi Turizm Merkezi</a:t>
            </a:r>
          </a:p>
          <a:p>
            <a:pPr marL="0" indent="0">
              <a:buNone/>
            </a:pPr>
            <a:r>
              <a:rPr lang="tr-TR" sz="1100" dirty="0" smtClean="0"/>
              <a:t>. Trabzon’un Maçka İlçesi'nin Altındere Köyü sınırları içinde, Altındere vadisine hakim Karadağ’ın eteklerinde sarp bir kayalık üzerine kurulmuş olan Sümela Manastırı, halk arasında "Meryem Ana" adı ile anılır. Vadiden yaklaşık 300 metre yükseklikte </a:t>
            </a:r>
            <a:r>
              <a:rPr lang="tr-TR" sz="1100" dirty="0"/>
              <a:t>bulunmaktadır. Bizans İmparatoru  </a:t>
            </a:r>
            <a:r>
              <a:rPr lang="tr-TR" sz="1100" dirty="0" err="1"/>
              <a:t>I.Theodosius</a:t>
            </a:r>
            <a:r>
              <a:rPr lang="tr-TR" sz="1100" dirty="0"/>
              <a:t> zamanında (375-395) Atina’dan gelen </a:t>
            </a:r>
            <a:r>
              <a:rPr lang="tr-TR" sz="1100" dirty="0" err="1"/>
              <a:t>Barnabas</a:t>
            </a:r>
            <a:r>
              <a:rPr lang="tr-TR" sz="1100" dirty="0"/>
              <a:t> ve </a:t>
            </a:r>
            <a:r>
              <a:rPr lang="tr-TR" sz="1100" dirty="0" err="1"/>
              <a:t>Sophranios</a:t>
            </a:r>
            <a:r>
              <a:rPr lang="tr-TR" sz="1100" dirty="0"/>
              <a:t> isimli iki rahip tarafından kurulmuştur. Sümela Manastırı’nın şimdiki durumuyla varlığını 13'üncü yüzyıldan itibaren sürdürdüğü </a:t>
            </a:r>
            <a:r>
              <a:rPr lang="tr-TR" sz="1100" dirty="0" smtClean="0"/>
              <a:t>bilinmektedir.</a:t>
            </a:r>
          </a:p>
          <a:p>
            <a:pPr marL="0" indent="0">
              <a:buNone/>
            </a:pPr>
            <a:r>
              <a:rPr lang="tr-TR" sz="1100" dirty="0" smtClean="0"/>
              <a:t>. Trabzon turizminde uzun yıllardır süre giden büyük bir öneme sahiptir</a:t>
            </a:r>
          </a:p>
          <a:p>
            <a:endParaRPr lang="tr-TR" sz="1100" dirty="0"/>
          </a:p>
        </p:txBody>
      </p:sp>
      <p:sp>
        <p:nvSpPr>
          <p:cNvPr id="4" name="Unvan 3"/>
          <p:cNvSpPr>
            <a:spLocks noGrp="1"/>
          </p:cNvSpPr>
          <p:nvPr>
            <p:ph type="title"/>
          </p:nvPr>
        </p:nvSpPr>
        <p:spPr/>
        <p:txBody>
          <a:bodyPr anchor="ctr"/>
          <a:lstStyle/>
          <a:p>
            <a:r>
              <a:rPr lang="tr-TR" dirty="0" smtClean="0"/>
              <a:t>Turizm</a:t>
            </a:r>
            <a:endParaRPr lang="tr-TR" dirty="0"/>
          </a:p>
        </p:txBody>
      </p:sp>
      <p:sp>
        <p:nvSpPr>
          <p:cNvPr id="5" name="İçerik Yer Tutucusu 4"/>
          <p:cNvSpPr>
            <a:spLocks noGrp="1"/>
          </p:cNvSpPr>
          <p:nvPr>
            <p:ph sz="half" idx="13"/>
          </p:nvPr>
        </p:nvSpPr>
        <p:spPr>
          <a:xfrm>
            <a:off x="313200" y="3617412"/>
            <a:ext cx="5676900" cy="2161618"/>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buNone/>
            </a:pPr>
            <a:r>
              <a:rPr lang="tr-TR" sz="1200" b="1" dirty="0" smtClean="0"/>
              <a:t>Atatürk Köşkü</a:t>
            </a:r>
          </a:p>
          <a:p>
            <a:r>
              <a:rPr lang="tr-TR" sz="1200" dirty="0" smtClean="0"/>
              <a:t>Atatürk’ ün İkinci kez Kasım 1930'da Trabzon'u ziyaretinde köşkte ağırlanmış ve çok </a:t>
            </a:r>
            <a:r>
              <a:rPr lang="tr-TR" sz="1200" dirty="0"/>
              <a:t>memnun </a:t>
            </a:r>
            <a:r>
              <a:rPr lang="tr-TR" sz="1200" dirty="0" smtClean="0"/>
              <a:t>kalmıştır Avrupa </a:t>
            </a:r>
            <a:r>
              <a:rPr lang="tr-TR" sz="1200" dirty="0"/>
              <a:t>ve Batı Rönesans mimarisinin etkilerini taşıyan ve gösterişli Avrupa simgeleri kullanılan bina, 19. yüzyıl başlarında Trabzon'a hâkim Soğuksu sırtlarında Konstantin </a:t>
            </a:r>
            <a:r>
              <a:rPr lang="tr-TR" sz="1200" dirty="0" err="1"/>
              <a:t>Kabayanidis</a:t>
            </a:r>
            <a:r>
              <a:rPr lang="tr-TR" sz="1200" dirty="0"/>
              <a:t> tarafından yazlık ev olarak </a:t>
            </a:r>
            <a:r>
              <a:rPr lang="tr-TR" sz="1200" dirty="0" smtClean="0"/>
              <a:t>yaptırılmıştır. Mübadele </a:t>
            </a:r>
            <a:r>
              <a:rPr lang="tr-TR" sz="1200" dirty="0"/>
              <a:t>sonrasında 1923'te mülkiyeti Hazine'ye geçmiştir. 1930 yılında Trabzon İl İdaresi tarafından satın alınmış, İl Daimi Encümeni 18.05.1931 tarih ve 361 sayılı kararı ile Cumhurbaşkanı Gazi Mustafa Kemal Paşa adına temlik edilmiştir</a:t>
            </a:r>
            <a:r>
              <a:rPr lang="tr-TR" sz="1200" dirty="0" smtClean="0"/>
              <a:t>. </a:t>
            </a:r>
            <a:endParaRPr lang="tr-TR" sz="1200" dirty="0"/>
          </a:p>
        </p:txBody>
      </p:sp>
      <p:sp>
        <p:nvSpPr>
          <p:cNvPr id="6" name="İçerik Yer Tutucusu 5"/>
          <p:cNvSpPr>
            <a:spLocks noGrp="1"/>
          </p:cNvSpPr>
          <p:nvPr>
            <p:ph sz="half" idx="14"/>
          </p:nvPr>
        </p:nvSpPr>
        <p:spPr>
          <a:xfrm>
            <a:off x="6172200" y="3327400"/>
            <a:ext cx="5708968" cy="1744133"/>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buNone/>
            </a:pPr>
            <a:r>
              <a:rPr lang="tr-TR" sz="1200" b="1" dirty="0" smtClean="0"/>
              <a:t>Ayasofya Müzesi</a:t>
            </a:r>
          </a:p>
          <a:p>
            <a:pPr marL="0" indent="0">
              <a:buNone/>
            </a:pPr>
            <a:r>
              <a:rPr lang="tr-TR" sz="1200" dirty="0" smtClean="0"/>
              <a:t>. </a:t>
            </a:r>
            <a:r>
              <a:rPr lang="tr-TR" sz="1100" dirty="0" smtClean="0"/>
              <a:t>T</a:t>
            </a:r>
            <a:r>
              <a:rPr lang="tr-TR" sz="1100" dirty="0" smtClean="0"/>
              <a:t>rabzon Ayasofya Müzesi, aslen 1584 yılında camiye dönüştürülen ve Türkiye'nin kuzeydoğu kesiminde Trabzon'da bulunan bir Rum Ortodoks kilisesidir. Bu kilisenin tarihi, Trabzon’un Trabzon Rum İmparatorluğu'nun başkenti olduğu on üçüncü yüzyıla kadar uzanmaktadır.</a:t>
            </a:r>
            <a:r>
              <a:rPr lang="tr-TR" dirty="0"/>
              <a:t> </a:t>
            </a:r>
            <a:r>
              <a:rPr lang="tr-TR" sz="1100" dirty="0"/>
              <a:t>Bizans taşra üslubunun, Gürcü soğan kubbesi ve Selçuklu taş ve plastik taş işlemeciliği ile </a:t>
            </a:r>
            <a:r>
              <a:rPr lang="tr-TR" sz="1100" dirty="0" smtClean="0"/>
              <a:t>harmanlandığı bir yapıdır </a:t>
            </a:r>
          </a:p>
          <a:p>
            <a:pPr marL="0" indent="0">
              <a:buNone/>
            </a:pPr>
            <a:r>
              <a:rPr lang="tr-TR" sz="1100" dirty="0" smtClean="0"/>
              <a:t>. 1966 yılında müze haline getirilen yapı 2013 yılında cami olarak da hizmet vermektedir.</a:t>
            </a:r>
          </a:p>
          <a:p>
            <a:pPr marL="0" indent="0">
              <a:buNone/>
            </a:pPr>
            <a:endParaRPr lang="tr-TR" sz="1100" dirty="0" smtClean="0"/>
          </a:p>
          <a:p>
            <a:pPr marL="0" indent="0">
              <a:buNone/>
            </a:pPr>
            <a:endParaRPr lang="tr-TR" sz="1100" dirty="0" smtClean="0"/>
          </a:p>
          <a:p>
            <a:endParaRPr lang="tr-TR" sz="1200" dirty="0" smtClean="0"/>
          </a:p>
          <a:p>
            <a:endParaRPr lang="tr-TR" sz="1200" dirty="0"/>
          </a:p>
        </p:txBody>
      </p:sp>
      <p:sp>
        <p:nvSpPr>
          <p:cNvPr id="7" name="Dikdörtgen 6"/>
          <p:cNvSpPr/>
          <p:nvPr/>
        </p:nvSpPr>
        <p:spPr>
          <a:xfrm>
            <a:off x="6172200" y="5308600"/>
            <a:ext cx="5708968" cy="1166473"/>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fontScale="92500" lnSpcReduction="10000"/>
          </a:bodyPr>
          <a:lstStyle/>
          <a:p>
            <a:pPr algn="just">
              <a:lnSpc>
                <a:spcPct val="90000"/>
              </a:lnSpc>
              <a:spcBef>
                <a:spcPts val="600"/>
              </a:spcBef>
              <a:buFont typeface="Arial" panose="020B0604020202020204" pitchFamily="34" charset="0"/>
              <a:buNone/>
            </a:pPr>
            <a:r>
              <a:rPr lang="tr-TR" sz="1200" b="1" dirty="0" err="1" smtClean="0">
                <a:latin typeface="Segoe UI" panose="020B0502040204020203" pitchFamily="34" charset="0"/>
                <a:cs typeface="Segoe UI" panose="020B0502040204020203" pitchFamily="34" charset="0"/>
              </a:rPr>
              <a:t>Hıdırnebi</a:t>
            </a:r>
            <a:r>
              <a:rPr lang="tr-TR" sz="1200" b="1" dirty="0" smtClean="0">
                <a:latin typeface="Segoe UI" panose="020B0502040204020203" pitchFamily="34" charset="0"/>
                <a:cs typeface="Segoe UI" panose="020B0502040204020203" pitchFamily="34" charset="0"/>
              </a:rPr>
              <a:t> ve </a:t>
            </a:r>
            <a:r>
              <a:rPr lang="tr-TR" sz="1200" b="1" dirty="0">
                <a:latin typeface="Segoe UI" panose="020B0502040204020203" pitchFamily="34" charset="0"/>
                <a:cs typeface="Segoe UI" panose="020B0502040204020203" pitchFamily="34" charset="0"/>
              </a:rPr>
              <a:t>Kayabaşı </a:t>
            </a:r>
            <a:r>
              <a:rPr lang="tr-TR" sz="1200" b="1" dirty="0" smtClean="0">
                <a:latin typeface="Segoe UI" panose="020B0502040204020203" pitchFamily="34" charset="0"/>
                <a:cs typeface="Segoe UI" panose="020B0502040204020203" pitchFamily="34" charset="0"/>
              </a:rPr>
              <a:t>Yaylaları</a:t>
            </a:r>
          </a:p>
          <a:p>
            <a:pPr algn="just">
              <a:lnSpc>
                <a:spcPct val="90000"/>
              </a:lnSpc>
              <a:spcBef>
                <a:spcPts val="600"/>
              </a:spcBef>
              <a:buFont typeface="Arial" panose="020B0604020202020204" pitchFamily="34" charset="0"/>
              <a:buNone/>
            </a:pPr>
            <a:r>
              <a:rPr lang="tr-TR" sz="1100" dirty="0" smtClean="0">
                <a:latin typeface="Segoe UI" panose="020B0502040204020203" pitchFamily="34" charset="0"/>
                <a:cs typeface="Segoe UI" panose="020B0502040204020203" pitchFamily="34" charset="0"/>
              </a:rPr>
              <a:t>Kayabaşı </a:t>
            </a:r>
            <a:r>
              <a:rPr lang="tr-TR" sz="1100" dirty="0">
                <a:latin typeface="Segoe UI" panose="020B0502040204020203" pitchFamily="34" charset="0"/>
                <a:cs typeface="Segoe UI" panose="020B0502040204020203" pitchFamily="34" charset="0"/>
              </a:rPr>
              <a:t>Yaylası, Trabzon ilinin Akçaabat ilçesine 32 kilometre uzaklıkta konumlanmış bir </a:t>
            </a:r>
            <a:r>
              <a:rPr lang="tr-TR" sz="1100" dirty="0" smtClean="0">
                <a:latin typeface="Segoe UI" panose="020B0502040204020203" pitchFamily="34" charset="0"/>
                <a:cs typeface="Segoe UI" panose="020B0502040204020203" pitchFamily="34" charset="0"/>
              </a:rPr>
              <a:t>yayladır Kayabaşı </a:t>
            </a:r>
            <a:r>
              <a:rPr lang="tr-TR" sz="1100" dirty="0">
                <a:latin typeface="Segoe UI" panose="020B0502040204020203" pitchFamily="34" charset="0"/>
                <a:cs typeface="Segoe UI" panose="020B0502040204020203" pitchFamily="34" charset="0"/>
              </a:rPr>
              <a:t>yaylası, 1800 m rakımda, etrafı ladin ağaçlarıyla çevrili bir manzaraya sahiptir</a:t>
            </a:r>
            <a:r>
              <a:rPr lang="tr-TR" sz="1100" dirty="0" smtClean="0">
                <a:latin typeface="Segoe UI" panose="020B0502040204020203" pitchFamily="34" charset="0"/>
                <a:cs typeface="Segoe UI" panose="020B0502040204020203" pitchFamily="34" charset="0"/>
              </a:rPr>
              <a:t>. Yaz aylarında düzenlenen şenlikler ve tesisler ile yerli ve yabancı turistlerin ilgisini çekmektedir.</a:t>
            </a:r>
          </a:p>
          <a:p>
            <a:pPr algn="just">
              <a:lnSpc>
                <a:spcPct val="90000"/>
              </a:lnSpc>
              <a:spcBef>
                <a:spcPts val="600"/>
              </a:spcBef>
              <a:buFont typeface="Arial" panose="020B0604020202020204" pitchFamily="34" charset="0"/>
              <a:buNone/>
            </a:pPr>
            <a:r>
              <a:rPr lang="tr-TR" sz="1100" dirty="0" err="1">
                <a:latin typeface="Segoe UI" panose="020B0502040204020203" pitchFamily="34" charset="0"/>
                <a:cs typeface="Segoe UI" panose="020B0502040204020203" pitchFamily="34" charset="0"/>
              </a:rPr>
              <a:t>Hıdırnebi</a:t>
            </a:r>
            <a:r>
              <a:rPr lang="tr-TR" sz="1100" dirty="0">
                <a:latin typeface="Segoe UI" panose="020B0502040204020203" pitchFamily="34" charset="0"/>
                <a:cs typeface="Segoe UI" panose="020B0502040204020203" pitchFamily="34" charset="0"/>
              </a:rPr>
              <a:t> Yaylası, </a:t>
            </a:r>
            <a:r>
              <a:rPr lang="tr-TR" sz="1100" dirty="0" smtClean="0">
                <a:latin typeface="Segoe UI" panose="020B0502040204020203" pitchFamily="34" charset="0"/>
                <a:cs typeface="Segoe UI" panose="020B0502040204020203" pitchFamily="34" charset="0"/>
              </a:rPr>
              <a:t>Trabzon'un</a:t>
            </a:r>
            <a:r>
              <a:rPr lang="tr-TR" sz="1100" dirty="0">
                <a:latin typeface="Segoe UI" panose="020B0502040204020203" pitchFamily="34" charset="0"/>
                <a:cs typeface="Segoe UI" panose="020B0502040204020203" pitchFamily="34" charset="0"/>
              </a:rPr>
              <a:t> Akçaabat ilçesi </a:t>
            </a:r>
            <a:r>
              <a:rPr lang="tr-TR" sz="1100" dirty="0" err="1">
                <a:latin typeface="Segoe UI" panose="020B0502040204020203" pitchFamily="34" charset="0"/>
                <a:cs typeface="Segoe UI" panose="020B0502040204020203" pitchFamily="34" charset="0"/>
              </a:rPr>
              <a:t>Metinkale</a:t>
            </a:r>
            <a:r>
              <a:rPr lang="tr-TR" sz="1100" dirty="0">
                <a:latin typeface="Segoe UI" panose="020B0502040204020203" pitchFamily="34" charset="0"/>
                <a:cs typeface="Segoe UI" panose="020B0502040204020203" pitchFamily="34" charset="0"/>
              </a:rPr>
              <a:t> Vadisi'nin uzantısı olan bir </a:t>
            </a:r>
            <a:r>
              <a:rPr lang="tr-TR" sz="1100" dirty="0" smtClean="0">
                <a:latin typeface="Segoe UI" panose="020B0502040204020203" pitchFamily="34" charset="0"/>
                <a:cs typeface="Segoe UI" panose="020B0502040204020203" pitchFamily="34" charset="0"/>
              </a:rPr>
              <a:t>yayladır</a:t>
            </a:r>
            <a:r>
              <a:rPr lang="tr-TR" sz="1100" dirty="0">
                <a:latin typeface="Segoe UI" panose="020B0502040204020203" pitchFamily="34" charset="0"/>
                <a:cs typeface="Segoe UI" panose="020B0502040204020203" pitchFamily="34" charset="0"/>
              </a:rPr>
              <a:t>.</a:t>
            </a:r>
            <a:r>
              <a:rPr lang="tr-TR" sz="1100" dirty="0" smtClean="0">
                <a:latin typeface="Segoe UI" panose="020B0502040204020203" pitchFamily="34" charset="0"/>
                <a:cs typeface="Segoe UI" panose="020B0502040204020203" pitchFamily="34" charset="0"/>
              </a:rPr>
              <a:t> </a:t>
            </a:r>
            <a:r>
              <a:rPr lang="tr-TR" sz="1100" dirty="0">
                <a:latin typeface="Segoe UI" panose="020B0502040204020203" pitchFamily="34" charset="0"/>
                <a:cs typeface="Segoe UI" panose="020B0502040204020203" pitchFamily="34" charset="0"/>
              </a:rPr>
              <a:t>1600 metre yükseklikteki yaylada turistik tesisler bulunmaktadır</a:t>
            </a:r>
            <a:r>
              <a:rPr lang="tr-TR" sz="1100" dirty="0" smtClean="0">
                <a:latin typeface="Segoe UI" panose="020B0502040204020203" pitchFamily="34" charset="0"/>
                <a:cs typeface="Segoe UI" panose="020B0502040204020203" pitchFamily="34" charset="0"/>
              </a:rPr>
              <a:t>. Şehir merkezine en yakın yayla olup aktivite alanlarıyla cazip bir turizm destinasyonudur.</a:t>
            </a:r>
            <a:endParaRPr lang="tr-TR"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399731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14</a:t>
            </a:r>
            <a:endParaRPr lang="tr-TR" dirty="0"/>
          </a:p>
        </p:txBody>
      </p:sp>
      <p:sp>
        <p:nvSpPr>
          <p:cNvPr id="3" name="Unvan 2"/>
          <p:cNvSpPr>
            <a:spLocks noGrp="1"/>
          </p:cNvSpPr>
          <p:nvPr>
            <p:ph type="title"/>
          </p:nvPr>
        </p:nvSpPr>
        <p:spPr/>
        <p:txBody>
          <a:bodyPr anchor="ctr"/>
          <a:lstStyle/>
          <a:p>
            <a:r>
              <a:rPr lang="tr-TR" dirty="0" smtClean="0"/>
              <a:t>Sanayi</a:t>
            </a:r>
            <a:endParaRPr lang="tr-TR" dirty="0"/>
          </a:p>
        </p:txBody>
      </p:sp>
    </p:spTree>
    <p:extLst>
      <p:ext uri="{BB962C8B-B14F-4D97-AF65-F5344CB8AC3E}">
        <p14:creationId xmlns:p14="http://schemas.microsoft.com/office/powerpoint/2010/main" val="2067950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sz="half" idx="1"/>
          </p:nvPr>
        </p:nvSpPr>
        <p:spPr>
          <a:xfrm>
            <a:off x="313200" y="1260000"/>
            <a:ext cx="5676900" cy="1917309"/>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Autofit/>
          </a:bodyPr>
          <a:lstStyle/>
          <a:p>
            <a:pPr>
              <a:spcBef>
                <a:spcPts val="300"/>
              </a:spcBef>
            </a:pPr>
            <a:r>
              <a:rPr lang="tr-TR" sz="1200" dirty="0" smtClean="0"/>
              <a:t>Trabzon’da Arsin OSB ,Akçaabat OSB, Vakfıkebir OSB ve Beşikdüzü OSB olmak üzere toplam 4 OSB bulunmaktadır. Toplam çalışan sayısı 7200 dür. İlde bir çok küçük sanayi sitesi de bulunmaktadır.</a:t>
            </a:r>
          </a:p>
          <a:p>
            <a:pPr>
              <a:spcBef>
                <a:spcPts val="300"/>
              </a:spcBef>
            </a:pPr>
            <a:r>
              <a:rPr lang="tr-TR" sz="1200" dirty="0" smtClean="0"/>
              <a:t>Trabzon’da, 2020-2023 yılları itibarıyla </a:t>
            </a:r>
            <a:r>
              <a:rPr lang="tr-TR" sz="1200" dirty="0"/>
              <a:t>sanayi siciline kayıtlı işletmelerin sayısı </a:t>
            </a:r>
            <a:r>
              <a:rPr lang="tr-TR" sz="1200" dirty="0" smtClean="0"/>
              <a:t>203’tür</a:t>
            </a:r>
            <a:r>
              <a:rPr lang="tr-TR" sz="1200" dirty="0"/>
              <a:t>. Söz konusu firmaların </a:t>
            </a:r>
            <a:r>
              <a:rPr lang="tr-TR" sz="1200" dirty="0" err="1" smtClean="0"/>
              <a:t>Ortahisar</a:t>
            </a:r>
            <a:r>
              <a:rPr lang="tr-TR" sz="1200" dirty="0" smtClean="0"/>
              <a:t> ve Akçaabat’ta </a:t>
            </a:r>
            <a:r>
              <a:rPr lang="tr-TR" sz="1200" dirty="0"/>
              <a:t>yoğunlaştığı görülmektedir</a:t>
            </a:r>
            <a:r>
              <a:rPr lang="tr-TR" sz="1200" dirty="0" smtClean="0"/>
              <a:t>.</a:t>
            </a:r>
          </a:p>
          <a:p>
            <a:pPr>
              <a:spcBef>
                <a:spcPts val="300"/>
              </a:spcBef>
            </a:pPr>
            <a:r>
              <a:rPr lang="tr-TR" sz="1200" dirty="0" smtClean="0"/>
              <a:t>Sanayi Siciline kaydedilen sanayi işletmelerin mekan dağılımına bakıldığında 25 işletmenin OSB’lerde, 27 işletmenin Küçük Sanayi Sitelerinde 151 işetmenin ise diğer alanlarda yer aldığı görülmektedir.</a:t>
            </a:r>
          </a:p>
        </p:txBody>
      </p:sp>
      <p:sp>
        <p:nvSpPr>
          <p:cNvPr id="13" name="Unvan 12"/>
          <p:cNvSpPr>
            <a:spLocks noGrp="1"/>
          </p:cNvSpPr>
          <p:nvPr>
            <p:ph type="title"/>
          </p:nvPr>
        </p:nvSpPr>
        <p:spPr/>
        <p:txBody>
          <a:bodyPr anchor="ctr"/>
          <a:lstStyle/>
          <a:p>
            <a:r>
              <a:rPr lang="tr-TR" dirty="0" smtClean="0"/>
              <a:t>Sanayi</a:t>
            </a:r>
            <a:endParaRPr lang="tr-TR" dirty="0"/>
          </a:p>
        </p:txBody>
      </p:sp>
      <p:sp>
        <p:nvSpPr>
          <p:cNvPr id="3" name="İçerik Yer Tutucusu 2"/>
          <p:cNvSpPr>
            <a:spLocks noGrp="1"/>
          </p:cNvSpPr>
          <p:nvPr>
            <p:ph sz="half" idx="14"/>
          </p:nvPr>
        </p:nvSpPr>
        <p:spPr>
          <a:xfrm>
            <a:off x="9330612" y="1260001"/>
            <a:ext cx="2550556" cy="418945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a:lnSpc>
                <a:spcPct val="100000"/>
              </a:lnSpc>
            </a:pPr>
            <a:r>
              <a:rPr lang="tr-TR" sz="1200" dirty="0" smtClean="0"/>
              <a:t>İmalat Sanayi İşletmelerinin </a:t>
            </a:r>
            <a:r>
              <a:rPr lang="tr-TR" sz="1200" dirty="0" err="1" smtClean="0"/>
              <a:t>sektörel</a:t>
            </a:r>
            <a:r>
              <a:rPr lang="tr-TR" sz="1200" dirty="0" smtClean="0"/>
              <a:t> dağılımına grafikten bakıldığında. Gıda ürünleri imalatı işletmelerinin (%28,2) ile başı çektiği görülmektedir.</a:t>
            </a:r>
          </a:p>
          <a:p>
            <a:pPr>
              <a:lnSpc>
                <a:spcPct val="100000"/>
              </a:lnSpc>
            </a:pPr>
            <a:r>
              <a:rPr lang="tr-TR" sz="1200" dirty="0" smtClean="0"/>
              <a:t>2023 yılı GBS verilerine </a:t>
            </a:r>
            <a:r>
              <a:rPr lang="tr-TR" sz="1200" dirty="0"/>
              <a:t>göre </a:t>
            </a:r>
            <a:r>
              <a:rPr lang="tr-TR" sz="1200" dirty="0" smtClean="0"/>
              <a:t>imalat sanayi </a:t>
            </a:r>
            <a:r>
              <a:rPr lang="tr-TR" sz="1200" dirty="0"/>
              <a:t>sektöründe istihdam edilen </a:t>
            </a:r>
            <a:r>
              <a:rPr lang="tr-TR" sz="1200" dirty="0" smtClean="0"/>
              <a:t>16.421 </a:t>
            </a:r>
            <a:r>
              <a:rPr lang="tr-TR" sz="1200" dirty="0"/>
              <a:t>kişinin </a:t>
            </a:r>
            <a:r>
              <a:rPr lang="tr-TR" sz="1200" dirty="0" smtClean="0"/>
              <a:t>5.516’sı gıda ürünleri </a:t>
            </a:r>
            <a:r>
              <a:rPr lang="tr-TR" sz="1200" dirty="0"/>
              <a:t>sektöründe </a:t>
            </a:r>
            <a:r>
              <a:rPr lang="tr-TR" sz="1200" dirty="0" smtClean="0"/>
              <a:t>çalışmaktadır</a:t>
            </a:r>
          </a:p>
          <a:p>
            <a:pPr>
              <a:lnSpc>
                <a:spcPct val="100000"/>
              </a:lnSpc>
            </a:pPr>
            <a:r>
              <a:rPr lang="tr-TR" sz="1200" dirty="0" smtClean="0"/>
              <a:t>2018-2022 Sanayi Yıllık Cetveli verilerine göre Sanayide </a:t>
            </a:r>
            <a:r>
              <a:rPr lang="tr-TR" sz="1200" dirty="0"/>
              <a:t>istihdamın %</a:t>
            </a:r>
            <a:r>
              <a:rPr lang="tr-TR" sz="1200" dirty="0" smtClean="0"/>
              <a:t>60’ı </a:t>
            </a:r>
            <a:r>
              <a:rPr lang="tr-TR" sz="1200" dirty="0"/>
              <a:t>işçi, %3’ü mühendis, </a:t>
            </a:r>
            <a:r>
              <a:rPr lang="tr-TR" sz="1200" dirty="0" smtClean="0"/>
              <a:t>%9’u ise </a:t>
            </a:r>
            <a:r>
              <a:rPr lang="tr-TR" sz="1200" dirty="0"/>
              <a:t>idari personeldir. </a:t>
            </a:r>
            <a:endParaRPr lang="tr-TR" sz="1200" dirty="0" smtClean="0"/>
          </a:p>
          <a:p>
            <a:pPr>
              <a:lnSpc>
                <a:spcPct val="100000"/>
              </a:lnSpc>
            </a:pPr>
            <a:r>
              <a:rPr lang="tr-TR" sz="1200" dirty="0" smtClean="0"/>
              <a:t>Trabzon </a:t>
            </a:r>
            <a:r>
              <a:rPr lang="tr-TR" sz="1200" dirty="0"/>
              <a:t>ilinde bulunan sanayi işletmelerinin </a:t>
            </a:r>
            <a:r>
              <a:rPr lang="tr-TR" sz="1200" dirty="0" smtClean="0"/>
              <a:t>%0,6’sı </a:t>
            </a:r>
            <a:r>
              <a:rPr lang="tr-TR" sz="1200" dirty="0"/>
              <a:t>büyük ölçekli, </a:t>
            </a:r>
            <a:r>
              <a:rPr lang="tr-TR" sz="1200" dirty="0" smtClean="0"/>
              <a:t>%38,5’i küçük </a:t>
            </a:r>
            <a:r>
              <a:rPr lang="tr-TR" sz="1200" dirty="0"/>
              <a:t>ölçekli, </a:t>
            </a:r>
            <a:r>
              <a:rPr lang="tr-TR" sz="1200" dirty="0" smtClean="0"/>
              <a:t>%53,9’u mikro </a:t>
            </a:r>
            <a:r>
              <a:rPr lang="tr-TR" sz="1200" dirty="0"/>
              <a:t>ölçekli ve </a:t>
            </a:r>
            <a:r>
              <a:rPr lang="tr-TR" sz="1200" dirty="0" smtClean="0"/>
              <a:t>%6,9’u orta </a:t>
            </a:r>
            <a:r>
              <a:rPr lang="tr-TR" sz="1200" dirty="0"/>
              <a:t>ölçekli işletmelerdir. </a:t>
            </a:r>
          </a:p>
        </p:txBody>
      </p:sp>
      <p:graphicFrame>
        <p:nvGraphicFramePr>
          <p:cNvPr id="10" name="İçerik Yer Tutucusu 9"/>
          <p:cNvGraphicFramePr>
            <a:graphicFrameLocks noGrp="1"/>
          </p:cNvGraphicFramePr>
          <p:nvPr>
            <p:ph sz="half" idx="2"/>
            <p:extLst/>
          </p:nvPr>
        </p:nvGraphicFramePr>
        <p:xfrm>
          <a:off x="6172200" y="1107440"/>
          <a:ext cx="3233057" cy="5554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İçerik Yer Tutucusu 7"/>
          <p:cNvGraphicFramePr>
            <a:graphicFrameLocks noGrp="1"/>
          </p:cNvGraphicFramePr>
          <p:nvPr>
            <p:ph sz="half" idx="13"/>
            <p:extLst/>
          </p:nvPr>
        </p:nvGraphicFramePr>
        <p:xfrm>
          <a:off x="313200" y="3325091"/>
          <a:ext cx="5676900" cy="3336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03743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2"/>
          </p:nvPr>
        </p:nvSpPr>
        <p:spPr>
          <a:xfrm>
            <a:off x="6172200" y="1260000"/>
            <a:ext cx="5708968" cy="2622847"/>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buNone/>
            </a:pPr>
            <a:r>
              <a:rPr lang="tr-TR" b="1" dirty="0" smtClean="0"/>
              <a:t>Şinik OSB</a:t>
            </a:r>
            <a:endParaRPr lang="tr-TR" b="1" dirty="0"/>
          </a:p>
        </p:txBody>
      </p:sp>
      <p:sp>
        <p:nvSpPr>
          <p:cNvPr id="4" name="Unvan 3"/>
          <p:cNvSpPr>
            <a:spLocks noGrp="1"/>
          </p:cNvSpPr>
          <p:nvPr>
            <p:ph type="title"/>
          </p:nvPr>
        </p:nvSpPr>
        <p:spPr/>
        <p:txBody>
          <a:bodyPr anchor="ctr"/>
          <a:lstStyle/>
          <a:p>
            <a:r>
              <a:rPr lang="tr-TR" dirty="0" smtClean="0"/>
              <a:t>Sanayi-OSB Mevcut Durum</a:t>
            </a:r>
            <a:endParaRPr lang="tr-TR" dirty="0"/>
          </a:p>
        </p:txBody>
      </p:sp>
      <p:sp>
        <p:nvSpPr>
          <p:cNvPr id="5" name="İçerik Yer Tutucusu 4"/>
          <p:cNvSpPr>
            <a:spLocks noGrp="1"/>
          </p:cNvSpPr>
          <p:nvPr>
            <p:ph sz="half" idx="13"/>
          </p:nvPr>
        </p:nvSpPr>
        <p:spPr>
          <a:xfrm>
            <a:off x="313200" y="4015346"/>
            <a:ext cx="5676900" cy="271565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0" indent="0">
              <a:buNone/>
            </a:pPr>
            <a:r>
              <a:rPr lang="tr-TR" b="1" dirty="0" smtClean="0"/>
              <a:t>Beşikdüzü OSB</a:t>
            </a:r>
            <a:endParaRPr lang="tr-TR" b="1" dirty="0"/>
          </a:p>
        </p:txBody>
      </p:sp>
      <p:sp>
        <p:nvSpPr>
          <p:cNvPr id="2" name="İçerik Yer Tutucusu 1"/>
          <p:cNvSpPr>
            <a:spLocks noGrp="1"/>
          </p:cNvSpPr>
          <p:nvPr>
            <p:ph sz="half" idx="1"/>
          </p:nvPr>
        </p:nvSpPr>
        <p:spPr/>
        <p:txBody>
          <a:bodyPr/>
          <a:lstStyle/>
          <a:p>
            <a:pPr marL="0" indent="0">
              <a:buNone/>
            </a:pPr>
            <a:r>
              <a:rPr lang="tr-TR" b="1" dirty="0" smtClean="0"/>
              <a:t>Arsin OSB</a:t>
            </a:r>
            <a:endParaRPr lang="tr-TR" b="1" dirty="0"/>
          </a:p>
        </p:txBody>
      </p:sp>
      <p:sp>
        <p:nvSpPr>
          <p:cNvPr id="6" name="İçerik Yer Tutucusu 5"/>
          <p:cNvSpPr>
            <a:spLocks noGrp="1"/>
          </p:cNvSpPr>
          <p:nvPr>
            <p:ph sz="half" idx="14"/>
          </p:nvPr>
        </p:nvSpPr>
        <p:spPr>
          <a:xfrm>
            <a:off x="6172200" y="4015346"/>
            <a:ext cx="5708968" cy="2715653"/>
          </a:xfrm>
        </p:spPr>
        <p:txBody>
          <a:bodyPr/>
          <a:lstStyle/>
          <a:p>
            <a:pPr marL="0" indent="0">
              <a:buNone/>
            </a:pPr>
            <a:r>
              <a:rPr lang="tr-TR" b="1" dirty="0" smtClean="0"/>
              <a:t>Vakfıkebir OSB</a:t>
            </a:r>
            <a:endParaRPr lang="tr-TR" b="1" dirty="0"/>
          </a:p>
        </p:txBody>
      </p:sp>
      <p:pic>
        <p:nvPicPr>
          <p:cNvPr id="12" name="Picture 2" descr="arsin osb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600" y="1260001"/>
            <a:ext cx="3348500" cy="2526908"/>
          </a:xfrm>
          <a:prstGeom prst="rect">
            <a:avLst/>
          </a:prstGeom>
          <a:noFill/>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67569" y="1480640"/>
            <a:ext cx="2291931" cy="2431435"/>
          </a:xfrm>
          <a:prstGeom prst="rect">
            <a:avLst/>
          </a:prstGeom>
          <a:noFill/>
        </p:spPr>
        <p:txBody>
          <a:bodyPr wrap="square" rtlCol="0">
            <a:spAutoFit/>
          </a:bodyPr>
          <a:lstStyle/>
          <a:p>
            <a:pPr marL="285750" lvl="0" indent="-285750">
              <a:buFont typeface="Arial" panose="020B0604020202020204" pitchFamily="34" charset="0"/>
              <a:buChar char="•"/>
              <a:defRPr/>
            </a:pPr>
            <a:r>
              <a:rPr lang="tr-TR" sz="1400" dirty="0" smtClean="0">
                <a:solidFill>
                  <a:prstClr val="black"/>
                </a:solidFill>
              </a:rPr>
              <a:t>Havalimanına </a:t>
            </a:r>
            <a:r>
              <a:rPr lang="tr-TR" sz="1400" dirty="0">
                <a:solidFill>
                  <a:prstClr val="black"/>
                </a:solidFill>
              </a:rPr>
              <a:t>18 km</a:t>
            </a:r>
          </a:p>
          <a:p>
            <a:pPr marL="285750" lvl="0" indent="-285750">
              <a:buFont typeface="Arial" panose="020B0604020202020204" pitchFamily="34" charset="0"/>
              <a:buChar char="•"/>
              <a:defRPr/>
            </a:pPr>
            <a:r>
              <a:rPr lang="tr-TR" sz="1400" dirty="0">
                <a:solidFill>
                  <a:prstClr val="black"/>
                </a:solidFill>
              </a:rPr>
              <a:t>Serbest Bölge ve Limana 22 km</a:t>
            </a:r>
          </a:p>
          <a:p>
            <a:pPr marL="285750" lvl="0" indent="-285750">
              <a:buFont typeface="Arial" panose="020B0604020202020204" pitchFamily="34" charset="0"/>
              <a:buChar char="•"/>
              <a:defRPr/>
            </a:pPr>
            <a:r>
              <a:rPr lang="tr-TR" sz="1400" dirty="0">
                <a:solidFill>
                  <a:prstClr val="black"/>
                </a:solidFill>
              </a:rPr>
              <a:t>Doğu Karadeniz Bölgesi'nin en büyük OSB'si</a:t>
            </a:r>
          </a:p>
          <a:p>
            <a:pPr marL="285750" lvl="0" indent="-285750">
              <a:buFont typeface="Arial" panose="020B0604020202020204" pitchFamily="34" charset="0"/>
              <a:buChar char="•"/>
              <a:defRPr/>
            </a:pPr>
            <a:r>
              <a:rPr lang="tr-TR" sz="1400" dirty="0">
                <a:solidFill>
                  <a:prstClr val="black"/>
                </a:solidFill>
              </a:rPr>
              <a:t>Yeşil Dönüşüm Stratejisi mevcut</a:t>
            </a:r>
          </a:p>
          <a:p>
            <a:pPr marL="285750" lvl="0" indent="-285750">
              <a:buFont typeface="Arial" panose="020B0604020202020204" pitchFamily="34" charset="0"/>
              <a:buChar char="•"/>
              <a:defRPr/>
            </a:pPr>
            <a:r>
              <a:rPr lang="tr-TR" sz="1400" dirty="0">
                <a:solidFill>
                  <a:prstClr val="black"/>
                </a:solidFill>
              </a:rPr>
              <a:t>Toplam 4.700 çalışan</a:t>
            </a:r>
          </a:p>
          <a:p>
            <a:pPr marL="285750" indent="-285750">
              <a:buFont typeface="Arial" panose="020B0604020202020204" pitchFamily="34" charset="0"/>
              <a:buChar char="•"/>
            </a:pPr>
            <a:r>
              <a:rPr lang="tr-TR" sz="1400" dirty="0" smtClean="0"/>
              <a:t>93 Sanayi Parsel</a:t>
            </a:r>
          </a:p>
          <a:p>
            <a:pPr algn="just"/>
            <a:endParaRPr lang="tr-TR" sz="1200" dirty="0"/>
          </a:p>
        </p:txBody>
      </p:sp>
      <p:pic>
        <p:nvPicPr>
          <p:cNvPr id="14" name="Resim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4902" y="1260000"/>
            <a:ext cx="3225859" cy="2526909"/>
          </a:xfrm>
          <a:prstGeom prst="rect">
            <a:avLst/>
          </a:prstGeom>
        </p:spPr>
      </p:pic>
      <p:sp>
        <p:nvSpPr>
          <p:cNvPr id="15" name="Metin kutusu 14"/>
          <p:cNvSpPr txBox="1"/>
          <p:nvPr/>
        </p:nvSpPr>
        <p:spPr>
          <a:xfrm>
            <a:off x="6326909" y="1480640"/>
            <a:ext cx="2065893" cy="2246769"/>
          </a:xfrm>
          <a:prstGeom prst="rect">
            <a:avLst/>
          </a:prstGeom>
          <a:noFill/>
        </p:spPr>
        <p:txBody>
          <a:bodyPr wrap="square" rtlCol="0">
            <a:spAutoFit/>
          </a:bodyPr>
          <a:lstStyle/>
          <a:p>
            <a:pPr marL="285750" indent="-285750">
              <a:buFont typeface="Arial" panose="020B0604020202020204" pitchFamily="34" charset="0"/>
              <a:buChar char="•"/>
              <a:defRPr/>
            </a:pPr>
            <a:r>
              <a:rPr lang="tr-TR" sz="1400" dirty="0">
                <a:solidFill>
                  <a:prstClr val="black"/>
                </a:solidFill>
              </a:rPr>
              <a:t>En yakın yerleşim merkezi Akçaabat’a 17.6 km Trabzon şehir merkezine 29 km</a:t>
            </a:r>
          </a:p>
          <a:p>
            <a:pPr marL="285750" lvl="0" indent="-285750">
              <a:buFont typeface="Arial" panose="020B0604020202020204" pitchFamily="34" charset="0"/>
              <a:buChar char="•"/>
              <a:defRPr/>
            </a:pPr>
            <a:r>
              <a:rPr lang="tr-TR" sz="1400" dirty="0" smtClean="0">
                <a:solidFill>
                  <a:prstClr val="black"/>
                </a:solidFill>
              </a:rPr>
              <a:t>Havalimanına </a:t>
            </a:r>
            <a:r>
              <a:rPr lang="tr-TR" sz="1400" dirty="0">
                <a:solidFill>
                  <a:prstClr val="black"/>
                </a:solidFill>
              </a:rPr>
              <a:t>33 km</a:t>
            </a:r>
          </a:p>
          <a:p>
            <a:pPr marL="285750" lvl="0" indent="-285750">
              <a:buFont typeface="Arial" panose="020B0604020202020204" pitchFamily="34" charset="0"/>
              <a:buChar char="•"/>
              <a:defRPr/>
            </a:pPr>
            <a:r>
              <a:rPr lang="tr-TR" sz="1400" dirty="0">
                <a:solidFill>
                  <a:prstClr val="black"/>
                </a:solidFill>
              </a:rPr>
              <a:t>Toplam 700 </a:t>
            </a:r>
            <a:r>
              <a:rPr lang="tr-TR" sz="1400" dirty="0" smtClean="0">
                <a:solidFill>
                  <a:prstClr val="black"/>
                </a:solidFill>
              </a:rPr>
              <a:t>çalışan</a:t>
            </a:r>
          </a:p>
          <a:p>
            <a:pPr marL="285750" lvl="0" indent="-285750">
              <a:buFont typeface="Arial" panose="020B0604020202020204" pitchFamily="34" charset="0"/>
              <a:buChar char="•"/>
              <a:defRPr/>
            </a:pPr>
            <a:r>
              <a:rPr lang="tr-TR" sz="1400" dirty="0" smtClean="0">
                <a:solidFill>
                  <a:prstClr val="black"/>
                </a:solidFill>
              </a:rPr>
              <a:t>Toplam 49 Parsel-(25 parsel ilave kamulaştırma devam ediyor).</a:t>
            </a:r>
            <a:endParaRPr lang="tr-TR" sz="1400" dirty="0">
              <a:solidFill>
                <a:prstClr val="black"/>
              </a:solidFill>
            </a:endParaRPr>
          </a:p>
        </p:txBody>
      </p:sp>
      <p:pic>
        <p:nvPicPr>
          <p:cNvPr id="16" name="Resim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600" y="4181967"/>
            <a:ext cx="3339025" cy="2431269"/>
          </a:xfrm>
          <a:prstGeom prst="rect">
            <a:avLst/>
          </a:prstGeom>
        </p:spPr>
      </p:pic>
      <p:sp>
        <p:nvSpPr>
          <p:cNvPr id="17" name="Metin kutusu 16"/>
          <p:cNvSpPr txBox="1"/>
          <p:nvPr/>
        </p:nvSpPr>
        <p:spPr>
          <a:xfrm>
            <a:off x="443345" y="4247108"/>
            <a:ext cx="2016155" cy="1815882"/>
          </a:xfrm>
          <a:prstGeom prst="rect">
            <a:avLst/>
          </a:prstGeom>
          <a:noFill/>
        </p:spPr>
        <p:txBody>
          <a:bodyPr wrap="square" rtlCol="0">
            <a:spAutoFit/>
          </a:bodyPr>
          <a:lstStyle/>
          <a:p>
            <a:pPr marL="285750" lvl="0" indent="-285750">
              <a:buFont typeface="Arial" panose="020B0604020202020204" pitchFamily="34" charset="0"/>
              <a:buChar char="•"/>
              <a:defRPr/>
            </a:pPr>
            <a:r>
              <a:rPr lang="tr-TR" sz="1400" dirty="0"/>
              <a:t>En yakın yerleşim merkezi Beşikdüzü’ne 6 km,</a:t>
            </a:r>
          </a:p>
          <a:p>
            <a:pPr marL="285750" lvl="0" indent="-285750">
              <a:buFont typeface="Arial" panose="020B0604020202020204" pitchFamily="34" charset="0"/>
              <a:buChar char="•"/>
              <a:defRPr/>
            </a:pPr>
            <a:r>
              <a:rPr lang="tr-TR" sz="1400" dirty="0"/>
              <a:t>Trabzon Şehir merkezine 52 km</a:t>
            </a:r>
          </a:p>
          <a:p>
            <a:pPr marL="285750" lvl="0" indent="-285750">
              <a:buFont typeface="Arial" panose="020B0604020202020204" pitchFamily="34" charset="0"/>
              <a:buChar char="•"/>
              <a:defRPr/>
            </a:pPr>
            <a:r>
              <a:rPr lang="tr-TR" sz="1400" dirty="0"/>
              <a:t>Havalimanına 55 km</a:t>
            </a:r>
          </a:p>
          <a:p>
            <a:pPr marL="285750" lvl="0" indent="-285750">
              <a:buFont typeface="Arial" panose="020B0604020202020204" pitchFamily="34" charset="0"/>
              <a:buChar char="•"/>
              <a:defRPr/>
            </a:pPr>
            <a:r>
              <a:rPr lang="tr-TR" sz="1400" dirty="0"/>
              <a:t>Toplam 1.800 </a:t>
            </a:r>
            <a:r>
              <a:rPr lang="tr-TR" sz="1400" dirty="0" smtClean="0"/>
              <a:t>çalışan</a:t>
            </a:r>
          </a:p>
          <a:p>
            <a:pPr marL="285750" lvl="0" indent="-285750">
              <a:buFont typeface="Arial" panose="020B0604020202020204" pitchFamily="34" charset="0"/>
              <a:buChar char="•"/>
              <a:defRPr/>
            </a:pPr>
            <a:r>
              <a:rPr lang="tr-TR" sz="1400" dirty="0" smtClean="0"/>
              <a:t>Toplam 37 Parsel</a:t>
            </a:r>
            <a:endParaRPr lang="tr-TR" sz="1400" dirty="0"/>
          </a:p>
        </p:txBody>
      </p:sp>
      <p:pic>
        <p:nvPicPr>
          <p:cNvPr id="18" name="Resi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901" y="4015345"/>
            <a:ext cx="3225859" cy="2715653"/>
          </a:xfrm>
          <a:prstGeom prst="rect">
            <a:avLst/>
          </a:prstGeom>
        </p:spPr>
      </p:pic>
      <p:sp>
        <p:nvSpPr>
          <p:cNvPr id="19" name="Metin kutusu 18"/>
          <p:cNvSpPr txBox="1"/>
          <p:nvPr/>
        </p:nvSpPr>
        <p:spPr>
          <a:xfrm>
            <a:off x="6326909" y="4334232"/>
            <a:ext cx="1902691" cy="2523768"/>
          </a:xfrm>
          <a:prstGeom prst="rect">
            <a:avLst/>
          </a:prstGeom>
          <a:noFill/>
        </p:spPr>
        <p:txBody>
          <a:bodyPr wrap="square" rtlCol="0">
            <a:spAutoFit/>
          </a:bodyPr>
          <a:lstStyle/>
          <a:p>
            <a:pPr marL="285750" lvl="0" indent="-285750">
              <a:buFont typeface="Arial" panose="020B0604020202020204" pitchFamily="34" charset="0"/>
              <a:buChar char="•"/>
              <a:defRPr/>
            </a:pPr>
            <a:r>
              <a:rPr lang="tr-TR" sz="1400" dirty="0">
                <a:solidFill>
                  <a:prstClr val="black"/>
                </a:solidFill>
              </a:rPr>
              <a:t>En yakın yerleşim merkezi Vakfıkebir’e 4.5 km, Trabzon şehir merkezine 45 km</a:t>
            </a:r>
          </a:p>
          <a:p>
            <a:pPr marL="285750" lvl="0" indent="-285750">
              <a:buFont typeface="Arial" panose="020B0604020202020204" pitchFamily="34" charset="0"/>
              <a:buChar char="•"/>
              <a:defRPr/>
            </a:pPr>
            <a:r>
              <a:rPr lang="tr-TR" sz="1400" dirty="0">
                <a:solidFill>
                  <a:prstClr val="black"/>
                </a:solidFill>
              </a:rPr>
              <a:t>Havalimanına 48 </a:t>
            </a:r>
            <a:r>
              <a:rPr lang="tr-TR" sz="1400" dirty="0" smtClean="0">
                <a:solidFill>
                  <a:prstClr val="black"/>
                </a:solidFill>
              </a:rPr>
              <a:t>km</a:t>
            </a:r>
          </a:p>
          <a:p>
            <a:pPr marL="285750" lvl="0" indent="-285750">
              <a:buFont typeface="Arial" panose="020B0604020202020204" pitchFamily="34" charset="0"/>
              <a:buChar char="•"/>
              <a:defRPr/>
            </a:pPr>
            <a:r>
              <a:rPr lang="tr-TR" sz="1400" dirty="0" smtClean="0">
                <a:solidFill>
                  <a:prstClr val="black"/>
                </a:solidFill>
              </a:rPr>
              <a:t>Toplam 56 Parsel</a:t>
            </a:r>
          </a:p>
          <a:p>
            <a:pPr marL="285750" lvl="0" indent="-285750">
              <a:buFont typeface="Arial" panose="020B0604020202020204" pitchFamily="34" charset="0"/>
              <a:buChar char="•"/>
              <a:defRPr/>
            </a:pPr>
            <a:r>
              <a:rPr lang="tr-TR" sz="1400" dirty="0" smtClean="0">
                <a:solidFill>
                  <a:prstClr val="black"/>
                </a:solidFill>
              </a:rPr>
              <a:t>Henüz faaliyete başlamadı.</a:t>
            </a:r>
            <a:endParaRPr lang="tr-TR" sz="1400" dirty="0">
              <a:solidFill>
                <a:prstClr val="black"/>
              </a:solidFill>
            </a:endParaRPr>
          </a:p>
          <a:p>
            <a:pPr marL="285750" indent="-285750">
              <a:buFont typeface="Arial" panose="020B0604020202020204" pitchFamily="34" charset="0"/>
              <a:buChar char="•"/>
            </a:pPr>
            <a:endParaRPr lang="tr-TR" dirty="0"/>
          </a:p>
        </p:txBody>
      </p:sp>
    </p:spTree>
    <p:extLst>
      <p:ext uri="{BB962C8B-B14F-4D97-AF65-F5344CB8AC3E}">
        <p14:creationId xmlns:p14="http://schemas.microsoft.com/office/powerpoint/2010/main" val="2440469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15</a:t>
            </a:r>
            <a:endParaRPr lang="tr-TR" dirty="0"/>
          </a:p>
        </p:txBody>
      </p:sp>
      <p:sp>
        <p:nvSpPr>
          <p:cNvPr id="3" name="Unvan 2"/>
          <p:cNvSpPr>
            <a:spLocks noGrp="1"/>
          </p:cNvSpPr>
          <p:nvPr>
            <p:ph type="title"/>
          </p:nvPr>
        </p:nvSpPr>
        <p:spPr/>
        <p:txBody>
          <a:bodyPr anchor="ctr"/>
          <a:lstStyle/>
          <a:p>
            <a:r>
              <a:rPr lang="tr-TR" dirty="0" smtClean="0"/>
              <a:t>Bankacılık</a:t>
            </a:r>
            <a:endParaRPr lang="tr-TR" dirty="0"/>
          </a:p>
        </p:txBody>
      </p:sp>
    </p:spTree>
    <p:extLst>
      <p:ext uri="{BB962C8B-B14F-4D97-AF65-F5344CB8AC3E}">
        <p14:creationId xmlns:p14="http://schemas.microsoft.com/office/powerpoint/2010/main" val="2735374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sz="half" idx="1"/>
            <p:extLst/>
          </p:nvPr>
        </p:nvGraphicFramePr>
        <p:xfrm>
          <a:off x="392400" y="1365184"/>
          <a:ext cx="5518497" cy="2412478"/>
        </p:xfrm>
        <a:graphic>
          <a:graphicData uri="http://schemas.openxmlformats.org/drawingml/2006/table">
            <a:tbl>
              <a:tblPr firstRow="1" firstCol="1" bandRow="1">
                <a:tableStyleId>{D27102A9-8310-4765-A935-A1911B00CA55}</a:tableStyleId>
              </a:tblPr>
              <a:tblGrid>
                <a:gridCol w="2621305">
                  <a:extLst>
                    <a:ext uri="{9D8B030D-6E8A-4147-A177-3AD203B41FA5}">
                      <a16:colId xmlns:a16="http://schemas.microsoft.com/office/drawing/2014/main" val="3670992256"/>
                    </a:ext>
                  </a:extLst>
                </a:gridCol>
                <a:gridCol w="785938">
                  <a:extLst>
                    <a:ext uri="{9D8B030D-6E8A-4147-A177-3AD203B41FA5}">
                      <a16:colId xmlns:a16="http://schemas.microsoft.com/office/drawing/2014/main" val="3153044767"/>
                    </a:ext>
                  </a:extLst>
                </a:gridCol>
                <a:gridCol w="1182308">
                  <a:extLst>
                    <a:ext uri="{9D8B030D-6E8A-4147-A177-3AD203B41FA5}">
                      <a16:colId xmlns:a16="http://schemas.microsoft.com/office/drawing/2014/main" val="2025041281"/>
                    </a:ext>
                  </a:extLst>
                </a:gridCol>
                <a:gridCol w="928946">
                  <a:extLst>
                    <a:ext uri="{9D8B030D-6E8A-4147-A177-3AD203B41FA5}">
                      <a16:colId xmlns:a16="http://schemas.microsoft.com/office/drawing/2014/main" val="3772353317"/>
                    </a:ext>
                  </a:extLst>
                </a:gridCol>
              </a:tblGrid>
              <a:tr h="245388">
                <a:tc>
                  <a:txBody>
                    <a:bodyPr/>
                    <a:lstStyle/>
                    <a:p>
                      <a:pPr algn="l" fontAlgn="ctr"/>
                      <a:r>
                        <a:rPr lang="tr-TR" sz="1200" u="none" strike="noStrike" dirty="0">
                          <a:effectLst/>
                        </a:rPr>
                        <a:t>Açıklama</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algn="ctr" fontAlgn="ctr"/>
                      <a:r>
                        <a:rPr lang="tr-TR" sz="1200" u="none" strike="noStrike" dirty="0" smtClean="0">
                          <a:effectLst/>
                        </a:rPr>
                        <a:t>Trabzon</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algn="ctr" fontAlgn="ctr"/>
                      <a:r>
                        <a:rPr lang="tr-TR" sz="1200" u="none" strike="noStrike" dirty="0">
                          <a:effectLst/>
                        </a:rPr>
                        <a:t>Türkiye</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algn="ctr" fontAlgn="ctr"/>
                      <a:r>
                        <a:rPr lang="tr-TR" sz="1200" u="none" strike="noStrike">
                          <a:effectLst/>
                        </a:rPr>
                        <a:t>TR Sıra</a:t>
                      </a:r>
                      <a:endParaRPr lang="tr-TR" sz="1200" b="1" i="0" u="none" strike="noStrike">
                        <a:solidFill>
                          <a:srgbClr val="000000"/>
                        </a:solidFill>
                        <a:effectLst/>
                        <a:latin typeface="+mn-lt"/>
                        <a:cs typeface="Segoe UI" panose="020B0502040204020203" pitchFamily="34" charset="0"/>
                      </a:endParaRPr>
                    </a:p>
                  </a:txBody>
                  <a:tcPr marL="7620" marR="7620" marT="7620" marB="0" anchor="ctr"/>
                </a:tc>
                <a:extLst>
                  <a:ext uri="{0D108BD9-81ED-4DB2-BD59-A6C34878D82A}">
                    <a16:rowId xmlns:a16="http://schemas.microsoft.com/office/drawing/2014/main" val="1516109315"/>
                  </a:ext>
                </a:extLst>
              </a:tr>
              <a:tr h="210072">
                <a:tc>
                  <a:txBody>
                    <a:bodyPr/>
                    <a:lstStyle/>
                    <a:p>
                      <a:pPr algn="l" fontAlgn="ctr"/>
                      <a:r>
                        <a:rPr lang="tr-TR" sz="1200" u="none" strike="noStrike" dirty="0">
                          <a:effectLst/>
                        </a:rPr>
                        <a:t>Banka Sayısı</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14</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a:t>
                      </a:r>
                      <a:r>
                        <a:rPr lang="tr-TR" sz="1200" u="none" strike="noStrike" kern="1200" dirty="0" smtClean="0">
                          <a:effectLst/>
                        </a:rPr>
                        <a:t>59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19</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1030385944"/>
                  </a:ext>
                </a:extLst>
              </a:tr>
              <a:tr h="210072">
                <a:tc>
                  <a:txBody>
                    <a:bodyPr/>
                    <a:lstStyle/>
                    <a:p>
                      <a:pPr algn="l" fontAlgn="ctr"/>
                      <a:r>
                        <a:rPr lang="tr-TR" sz="1200" u="none" strike="noStrike" dirty="0">
                          <a:effectLst/>
                        </a:rPr>
                        <a:t>Şube Sayısı</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95</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a:t>
                      </a:r>
                      <a:r>
                        <a:rPr lang="tr-TR" sz="1200" u="none" strike="noStrike" kern="1200" dirty="0" smtClean="0">
                          <a:effectLst/>
                        </a:rPr>
                        <a:t>9.250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22</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241012527"/>
                  </a:ext>
                </a:extLst>
              </a:tr>
              <a:tr h="210072">
                <a:tc>
                  <a:txBody>
                    <a:bodyPr/>
                    <a:lstStyle/>
                    <a:p>
                      <a:pPr algn="l" fontAlgn="ctr"/>
                      <a:r>
                        <a:rPr lang="tr-TR" sz="1200" u="none" strike="noStrike" dirty="0">
                          <a:effectLst/>
                        </a:rPr>
                        <a:t>Banka Çalışanları Sayısı</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1.472</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a:t>
                      </a:r>
                      <a:r>
                        <a:rPr lang="tr-TR" sz="1200" u="none" strike="noStrike" kern="1200" dirty="0" smtClean="0">
                          <a:effectLst/>
                        </a:rPr>
                        <a:t>187.034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23</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1040773909"/>
                  </a:ext>
                </a:extLst>
              </a:tr>
              <a:tr h="210072">
                <a:tc>
                  <a:txBody>
                    <a:bodyPr/>
                    <a:lstStyle/>
                    <a:p>
                      <a:pPr algn="l" fontAlgn="ctr"/>
                      <a:r>
                        <a:rPr lang="tr-TR" sz="1200" u="none" strike="noStrike" dirty="0">
                          <a:effectLst/>
                        </a:rPr>
                        <a:t>Mevduat (Milyon TL)</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99.478</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17.969.975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21</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3616975139"/>
                  </a:ext>
                </a:extLst>
              </a:tr>
              <a:tr h="210072">
                <a:tc>
                  <a:txBody>
                    <a:bodyPr/>
                    <a:lstStyle/>
                    <a:p>
                      <a:pPr algn="l" fontAlgn="ctr"/>
                      <a:r>
                        <a:rPr lang="tr-TR" sz="1200" u="none" strike="noStrike" dirty="0">
                          <a:effectLst/>
                        </a:rPr>
                        <a:t>Kredi (Milyon TL)</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95.022</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14.805.937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25</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151190428"/>
                  </a:ext>
                </a:extLst>
              </a:tr>
              <a:tr h="210072">
                <a:tc>
                  <a:txBody>
                    <a:bodyPr/>
                    <a:lstStyle/>
                    <a:p>
                      <a:pPr algn="l" fontAlgn="ctr"/>
                      <a:r>
                        <a:rPr lang="tr-TR" sz="1200" u="none" strike="noStrike" dirty="0">
                          <a:effectLst/>
                        </a:rPr>
                        <a:t>Şube Başına Mevduat (Milyon TL)</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1.047</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a:t>
                      </a:r>
                      <a:r>
                        <a:rPr lang="tr-TR" sz="1200" u="none" strike="noStrike" kern="1200" dirty="0" smtClean="0">
                          <a:effectLst/>
                        </a:rPr>
                        <a:t>427.857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34</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2341850160"/>
                  </a:ext>
                </a:extLst>
              </a:tr>
              <a:tr h="210072">
                <a:tc>
                  <a:txBody>
                    <a:bodyPr/>
                    <a:lstStyle/>
                    <a:p>
                      <a:pPr algn="l" fontAlgn="ctr"/>
                      <a:r>
                        <a:rPr lang="sv-SE" sz="1200" u="none" strike="noStrike" dirty="0">
                          <a:effectLst/>
                        </a:rPr>
                        <a:t>Şube Başına Kredi (Milyon TL)</a:t>
                      </a:r>
                      <a:endParaRPr lang="sv-SE"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1000</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a:t>
                      </a:r>
                      <a:r>
                        <a:rPr lang="tr-TR" sz="1200" u="none" strike="noStrike" kern="1200" dirty="0" smtClean="0">
                          <a:effectLst/>
                        </a:rPr>
                        <a:t>352.522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37</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793915209"/>
                  </a:ext>
                </a:extLst>
              </a:tr>
              <a:tr h="210072">
                <a:tc>
                  <a:txBody>
                    <a:bodyPr/>
                    <a:lstStyle/>
                    <a:p>
                      <a:pPr algn="l" fontAlgn="ctr"/>
                      <a:r>
                        <a:rPr lang="tr-TR" sz="1200" u="none" strike="noStrike" dirty="0">
                          <a:effectLst/>
                        </a:rPr>
                        <a:t>ATM Sayısı</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467</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48.682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22</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95043449"/>
                  </a:ext>
                </a:extLst>
              </a:tr>
              <a:tr h="210072">
                <a:tc>
                  <a:txBody>
                    <a:bodyPr/>
                    <a:lstStyle/>
                    <a:p>
                      <a:pPr algn="l" fontAlgn="ctr"/>
                      <a:r>
                        <a:rPr lang="tr-TR" sz="1200" u="none" strike="noStrike" dirty="0">
                          <a:effectLst/>
                        </a:rPr>
                        <a:t>POS Sayısı</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33.255</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6.199.578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22</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859165900"/>
                  </a:ext>
                </a:extLst>
              </a:tr>
              <a:tr h="276442">
                <a:tc>
                  <a:txBody>
                    <a:bodyPr/>
                    <a:lstStyle/>
                    <a:p>
                      <a:pPr algn="l" fontAlgn="ctr"/>
                      <a:r>
                        <a:rPr lang="tr-TR" sz="1200" u="none" strike="noStrike" dirty="0">
                          <a:effectLst/>
                        </a:rPr>
                        <a:t>Üye İş Yeri Sayısı</a:t>
                      </a:r>
                      <a:endParaRPr lang="tr-TR" sz="1200" b="1" i="0" u="none" strike="noStrike" dirty="0">
                        <a:solidFill>
                          <a:srgbClr val="000000"/>
                        </a:solidFill>
                        <a:effectLst/>
                        <a:latin typeface="+mn-lt"/>
                        <a:cs typeface="Segoe UI" panose="020B0502040204020203" pitchFamily="34" charset="0"/>
                      </a:endParaRPr>
                    </a:p>
                  </a:txBody>
                  <a:tcPr marL="7620" marR="7620" marT="7620" marB="0" anchor="ctr"/>
                </a:tc>
                <a:tc>
                  <a:txBody>
                    <a:bodyPr/>
                    <a:lstStyle/>
                    <a:p>
                      <a:pPr marL="0" algn="ctr" defTabSz="914400" rtl="0" eaLnBrk="1" fontAlgn="ctr" latinLnBrk="0" hangingPunct="1"/>
                      <a:r>
                        <a:rPr lang="tr-TR" sz="1200" u="none" strike="noStrike" kern="1200" dirty="0" smtClean="0">
                          <a:effectLst/>
                        </a:rPr>
                        <a:t>40.109</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marL="0" algn="ctr" defTabSz="914400" rtl="0" eaLnBrk="1" fontAlgn="ctr" latinLnBrk="0" hangingPunct="1"/>
                      <a:r>
                        <a:rPr lang="tr-TR" sz="1200" u="none" strike="noStrike" kern="1200" dirty="0">
                          <a:effectLst/>
                        </a:rPr>
                        <a:t>           6.517.497 </a:t>
                      </a:r>
                      <a:endParaRPr lang="tr-TR" sz="1200" b="0" i="0" u="none" strike="noStrike" kern="1200" dirty="0">
                        <a:solidFill>
                          <a:srgbClr val="000000"/>
                        </a:solidFill>
                        <a:effectLst/>
                        <a:latin typeface="+mn-lt"/>
                        <a:ea typeface="+mn-ea"/>
                        <a:cs typeface="Segoe UI" panose="020B0502040204020203" pitchFamily="34" charset="0"/>
                      </a:endParaRPr>
                    </a:p>
                  </a:txBody>
                  <a:tcPr marL="9525" marR="9525" marT="9525" marB="0" anchor="b"/>
                </a:tc>
                <a:tc>
                  <a:txBody>
                    <a:bodyPr/>
                    <a:lstStyle/>
                    <a:p>
                      <a:pPr algn="ctr" fontAlgn="b"/>
                      <a:r>
                        <a:rPr lang="tr-TR" sz="1200" u="none" strike="noStrike" dirty="0" smtClean="0">
                          <a:effectLst/>
                        </a:rPr>
                        <a:t>22</a:t>
                      </a:r>
                      <a:endParaRPr lang="tr-TR" sz="1200" b="0" i="0" u="none" strike="noStrike" dirty="0">
                        <a:solidFill>
                          <a:srgbClr val="000000"/>
                        </a:solidFill>
                        <a:effectLst/>
                        <a:latin typeface="+mn-lt"/>
                        <a:cs typeface="Segoe UI" panose="020B0502040204020203" pitchFamily="34" charset="0"/>
                      </a:endParaRPr>
                    </a:p>
                  </a:txBody>
                  <a:tcPr marL="7620" marR="7620" marT="7620" marB="0" anchor="b"/>
                </a:tc>
                <a:extLst>
                  <a:ext uri="{0D108BD9-81ED-4DB2-BD59-A6C34878D82A}">
                    <a16:rowId xmlns:a16="http://schemas.microsoft.com/office/drawing/2014/main" val="2110467665"/>
                  </a:ext>
                </a:extLst>
              </a:tr>
            </a:tbl>
          </a:graphicData>
        </a:graphic>
      </p:graphicFrame>
      <p:graphicFrame>
        <p:nvGraphicFramePr>
          <p:cNvPr id="15" name="İçerik Yer Tutucusu 14"/>
          <p:cNvGraphicFramePr>
            <a:graphicFrameLocks noGrp="1"/>
          </p:cNvGraphicFramePr>
          <p:nvPr>
            <p:ph sz="half" idx="2"/>
            <p:extLst/>
          </p:nvPr>
        </p:nvGraphicFramePr>
        <p:xfrm>
          <a:off x="6172200" y="1260475"/>
          <a:ext cx="5708650" cy="2622550"/>
        </p:xfrm>
        <a:graphic>
          <a:graphicData uri="http://schemas.openxmlformats.org/drawingml/2006/chart">
            <c:chart xmlns:c="http://schemas.openxmlformats.org/drawingml/2006/chart" xmlns:r="http://schemas.openxmlformats.org/officeDocument/2006/relationships" r:id="rId3"/>
          </a:graphicData>
        </a:graphic>
      </p:graphicFrame>
      <p:sp>
        <p:nvSpPr>
          <p:cNvPr id="4" name="Unvan 3"/>
          <p:cNvSpPr>
            <a:spLocks noGrp="1"/>
          </p:cNvSpPr>
          <p:nvPr>
            <p:ph type="title"/>
          </p:nvPr>
        </p:nvSpPr>
        <p:spPr/>
        <p:txBody>
          <a:bodyPr anchor="ctr"/>
          <a:lstStyle/>
          <a:p>
            <a:r>
              <a:rPr lang="tr-TR" dirty="0" smtClean="0"/>
              <a:t>Bankacılık</a:t>
            </a:r>
            <a:endParaRPr lang="tr-TR" dirty="0"/>
          </a:p>
        </p:txBody>
      </p:sp>
      <p:graphicFrame>
        <p:nvGraphicFramePr>
          <p:cNvPr id="11" name="İçerik Yer Tutucusu 10"/>
          <p:cNvGraphicFramePr>
            <a:graphicFrameLocks noGrp="1"/>
          </p:cNvGraphicFramePr>
          <p:nvPr>
            <p:ph sz="half" idx="13"/>
            <p:extLst/>
          </p:nvPr>
        </p:nvGraphicFramePr>
        <p:xfrm>
          <a:off x="392400" y="4331660"/>
          <a:ext cx="5518498" cy="2324415"/>
        </p:xfrm>
        <a:graphic>
          <a:graphicData uri="http://schemas.openxmlformats.org/drawingml/2006/table">
            <a:tbl>
              <a:tblPr firstRow="1" firstCol="1" bandRow="1">
                <a:tableStyleId>{D27102A9-8310-4765-A935-A1911B00CA55}</a:tableStyleId>
              </a:tblPr>
              <a:tblGrid>
                <a:gridCol w="1637659">
                  <a:extLst>
                    <a:ext uri="{9D8B030D-6E8A-4147-A177-3AD203B41FA5}">
                      <a16:colId xmlns:a16="http://schemas.microsoft.com/office/drawing/2014/main" val="648122439"/>
                    </a:ext>
                  </a:extLst>
                </a:gridCol>
                <a:gridCol w="963329">
                  <a:extLst>
                    <a:ext uri="{9D8B030D-6E8A-4147-A177-3AD203B41FA5}">
                      <a16:colId xmlns:a16="http://schemas.microsoft.com/office/drawing/2014/main" val="3922082913"/>
                    </a:ext>
                  </a:extLst>
                </a:gridCol>
                <a:gridCol w="770664">
                  <a:extLst>
                    <a:ext uri="{9D8B030D-6E8A-4147-A177-3AD203B41FA5}">
                      <a16:colId xmlns:a16="http://schemas.microsoft.com/office/drawing/2014/main" val="897381393"/>
                    </a:ext>
                  </a:extLst>
                </a:gridCol>
                <a:gridCol w="798186">
                  <a:extLst>
                    <a:ext uri="{9D8B030D-6E8A-4147-A177-3AD203B41FA5}">
                      <a16:colId xmlns:a16="http://schemas.microsoft.com/office/drawing/2014/main" val="751443957"/>
                    </a:ext>
                  </a:extLst>
                </a:gridCol>
                <a:gridCol w="591758">
                  <a:extLst>
                    <a:ext uri="{9D8B030D-6E8A-4147-A177-3AD203B41FA5}">
                      <a16:colId xmlns:a16="http://schemas.microsoft.com/office/drawing/2014/main" val="2605220159"/>
                    </a:ext>
                  </a:extLst>
                </a:gridCol>
                <a:gridCol w="756902">
                  <a:extLst>
                    <a:ext uri="{9D8B030D-6E8A-4147-A177-3AD203B41FA5}">
                      <a16:colId xmlns:a16="http://schemas.microsoft.com/office/drawing/2014/main" val="4211235019"/>
                    </a:ext>
                  </a:extLst>
                </a:gridCol>
              </a:tblGrid>
              <a:tr h="326923">
                <a:tc>
                  <a:txBody>
                    <a:bodyPr/>
                    <a:lstStyle/>
                    <a:p>
                      <a:pPr algn="ctr">
                        <a:lnSpc>
                          <a:spcPct val="115000"/>
                        </a:lnSpc>
                        <a:spcBef>
                          <a:spcPts val="600"/>
                        </a:spcBef>
                        <a:spcAft>
                          <a:spcPts val="0"/>
                        </a:spcAft>
                      </a:pPr>
                      <a:r>
                        <a:rPr lang="tr-TR" sz="1200">
                          <a:effectLst/>
                        </a:rPr>
                        <a:t>Kredi türü</a:t>
                      </a:r>
                      <a:endParaRPr lang="tr-TR" sz="1200">
                        <a:effectLst/>
                        <a:latin typeface="+mn-lt"/>
                        <a:ea typeface="Calibri" panose="020F0502020204030204" pitchFamily="34" charset="0"/>
                        <a:cs typeface="Times New Roman" panose="02020603050405020304" pitchFamily="18" charset="0"/>
                      </a:endParaRPr>
                    </a:p>
                  </a:txBody>
                  <a:tcPr marL="38395" marR="38395" marT="0" marB="0" anchor="ctr"/>
                </a:tc>
                <a:tc>
                  <a:txBody>
                    <a:bodyPr/>
                    <a:lstStyle/>
                    <a:p>
                      <a:pPr algn="ctr">
                        <a:lnSpc>
                          <a:spcPct val="115000"/>
                        </a:lnSpc>
                        <a:spcBef>
                          <a:spcPts val="600"/>
                        </a:spcBef>
                        <a:spcAft>
                          <a:spcPts val="0"/>
                        </a:spcAft>
                      </a:pPr>
                      <a:r>
                        <a:rPr lang="tr-TR" sz="1200">
                          <a:effectLst/>
                        </a:rPr>
                        <a:t>Türkiye (A)</a:t>
                      </a:r>
                      <a:endParaRPr lang="tr-TR" sz="1200">
                        <a:effectLst/>
                        <a:latin typeface="+mn-lt"/>
                        <a:ea typeface="Calibri" panose="020F0502020204030204" pitchFamily="34" charset="0"/>
                        <a:cs typeface="Times New Roman" panose="02020603050405020304" pitchFamily="18" charset="0"/>
                      </a:endParaRPr>
                    </a:p>
                  </a:txBody>
                  <a:tcPr marL="38395" marR="38395" marT="0" marB="0" anchor="ctr"/>
                </a:tc>
                <a:tc>
                  <a:txBody>
                    <a:bodyPr/>
                    <a:lstStyle/>
                    <a:p>
                      <a:pPr algn="ctr">
                        <a:lnSpc>
                          <a:spcPct val="115000"/>
                        </a:lnSpc>
                        <a:spcBef>
                          <a:spcPts val="600"/>
                        </a:spcBef>
                        <a:spcAft>
                          <a:spcPts val="0"/>
                        </a:spcAft>
                      </a:pPr>
                      <a:r>
                        <a:rPr lang="tr-TR" sz="1200">
                          <a:effectLst/>
                        </a:rPr>
                        <a:t>%</a:t>
                      </a:r>
                      <a:endParaRPr lang="tr-TR" sz="1200">
                        <a:effectLst/>
                        <a:latin typeface="+mn-lt"/>
                        <a:ea typeface="Calibri" panose="020F0502020204030204" pitchFamily="34" charset="0"/>
                        <a:cs typeface="Times New Roman" panose="02020603050405020304" pitchFamily="18" charset="0"/>
                      </a:endParaRPr>
                    </a:p>
                  </a:txBody>
                  <a:tcPr marL="38395" marR="38395" marT="0" marB="0" anchor="ctr"/>
                </a:tc>
                <a:tc>
                  <a:txBody>
                    <a:bodyPr/>
                    <a:lstStyle/>
                    <a:p>
                      <a:pPr algn="ctr">
                        <a:lnSpc>
                          <a:spcPct val="115000"/>
                        </a:lnSpc>
                        <a:spcBef>
                          <a:spcPts val="600"/>
                        </a:spcBef>
                        <a:spcAft>
                          <a:spcPts val="0"/>
                        </a:spcAft>
                      </a:pPr>
                      <a:r>
                        <a:rPr lang="tr-TR" sz="1200" dirty="0" smtClean="0">
                          <a:effectLst/>
                        </a:rPr>
                        <a:t>Trabzon </a:t>
                      </a:r>
                      <a:r>
                        <a:rPr lang="tr-TR" sz="1200" dirty="0">
                          <a:effectLst/>
                        </a:rPr>
                        <a:t>(B)</a:t>
                      </a:r>
                      <a:endParaRPr lang="tr-TR" sz="1200" dirty="0">
                        <a:effectLst/>
                        <a:latin typeface="+mn-lt"/>
                        <a:ea typeface="Calibri" panose="020F0502020204030204" pitchFamily="34" charset="0"/>
                        <a:cs typeface="Times New Roman" panose="02020603050405020304" pitchFamily="18" charset="0"/>
                      </a:endParaRPr>
                    </a:p>
                  </a:txBody>
                  <a:tcPr marL="38395" marR="38395" marT="0" marB="0" anchor="ctr"/>
                </a:tc>
                <a:tc>
                  <a:txBody>
                    <a:bodyPr/>
                    <a:lstStyle/>
                    <a:p>
                      <a:pPr algn="ctr">
                        <a:lnSpc>
                          <a:spcPct val="115000"/>
                        </a:lnSpc>
                        <a:spcBef>
                          <a:spcPts val="600"/>
                        </a:spcBef>
                        <a:spcAft>
                          <a:spcPts val="0"/>
                        </a:spcAft>
                      </a:pPr>
                      <a:r>
                        <a:rPr lang="tr-TR" sz="1200" dirty="0">
                          <a:effectLst/>
                        </a:rPr>
                        <a:t>%2</a:t>
                      </a:r>
                      <a:endParaRPr lang="tr-TR" sz="1200" dirty="0">
                        <a:effectLst/>
                        <a:latin typeface="+mn-lt"/>
                        <a:ea typeface="Calibri" panose="020F0502020204030204" pitchFamily="34" charset="0"/>
                        <a:cs typeface="Times New Roman" panose="02020603050405020304" pitchFamily="18" charset="0"/>
                      </a:endParaRPr>
                    </a:p>
                  </a:txBody>
                  <a:tcPr marL="38395" marR="38395" marT="0" marB="0" anchor="ctr"/>
                </a:tc>
                <a:tc>
                  <a:txBody>
                    <a:bodyPr/>
                    <a:lstStyle/>
                    <a:p>
                      <a:pPr algn="ctr">
                        <a:lnSpc>
                          <a:spcPct val="115000"/>
                        </a:lnSpc>
                        <a:spcBef>
                          <a:spcPts val="600"/>
                        </a:spcBef>
                        <a:spcAft>
                          <a:spcPts val="0"/>
                        </a:spcAft>
                      </a:pPr>
                      <a:r>
                        <a:rPr lang="tr-TR" sz="1200">
                          <a:effectLst/>
                        </a:rPr>
                        <a:t>(B)/(A)</a:t>
                      </a:r>
                      <a:endParaRPr lang="tr-TR" sz="1200">
                        <a:effectLst/>
                        <a:latin typeface="+mn-lt"/>
                        <a:ea typeface="Calibri" panose="020F0502020204030204" pitchFamily="34" charset="0"/>
                        <a:cs typeface="Times New Roman" panose="02020603050405020304" pitchFamily="18" charset="0"/>
                      </a:endParaRPr>
                    </a:p>
                  </a:txBody>
                  <a:tcPr marL="38395" marR="38395" marT="0" marB="0" anchor="ctr"/>
                </a:tc>
                <a:extLst>
                  <a:ext uri="{0D108BD9-81ED-4DB2-BD59-A6C34878D82A}">
                    <a16:rowId xmlns:a16="http://schemas.microsoft.com/office/drawing/2014/main" val="1137721496"/>
                  </a:ext>
                </a:extLst>
              </a:tr>
              <a:tr h="225874">
                <a:tc>
                  <a:txBody>
                    <a:bodyPr/>
                    <a:lstStyle/>
                    <a:p>
                      <a:pPr algn="l">
                        <a:lnSpc>
                          <a:spcPct val="115000"/>
                        </a:lnSpc>
                        <a:spcBef>
                          <a:spcPts val="600"/>
                        </a:spcBef>
                        <a:spcAft>
                          <a:spcPts val="0"/>
                        </a:spcAft>
                      </a:pPr>
                      <a:r>
                        <a:rPr lang="tr-TR" sz="1200" dirty="0">
                          <a:effectLst/>
                        </a:rPr>
                        <a:t>İhtisas kredileri</a:t>
                      </a:r>
                      <a:endParaRPr lang="tr-TR" sz="1200" dirty="0">
                        <a:effectLst/>
                        <a:latin typeface="+mn-lt"/>
                        <a:ea typeface="Calibri" panose="020F0502020204030204" pitchFamily="34" charset="0"/>
                        <a:cs typeface="Times New Roman" panose="02020603050405020304" pitchFamily="18" charset="0"/>
                      </a:endParaRPr>
                    </a:p>
                  </a:txBody>
                  <a:tcPr marL="38395" marR="38395" marT="0" marB="0" anchor="ctr"/>
                </a:tc>
                <a:tc>
                  <a:txBody>
                    <a:bodyPr/>
                    <a:lstStyle/>
                    <a:p>
                      <a:pPr>
                        <a:lnSpc>
                          <a:spcPct val="115000"/>
                        </a:lnSpc>
                      </a:pPr>
                      <a:endParaRPr lang="tr-TR" sz="1200">
                        <a:effectLst/>
                        <a:latin typeface="+mn-lt"/>
                        <a:cs typeface="Times New Roman" panose="02020603050405020304" pitchFamily="18" charset="0"/>
                      </a:endParaRPr>
                    </a:p>
                  </a:txBody>
                  <a:tcPr marL="38395" marR="38395" marT="0" marB="0" anchor="ctr"/>
                </a:tc>
                <a:tc>
                  <a:txBody>
                    <a:bodyPr/>
                    <a:lstStyle/>
                    <a:p>
                      <a:pPr>
                        <a:lnSpc>
                          <a:spcPct val="115000"/>
                        </a:lnSpc>
                      </a:pPr>
                      <a:endParaRPr lang="tr-TR" sz="1200">
                        <a:effectLst/>
                        <a:latin typeface="+mn-lt"/>
                        <a:cs typeface="Times New Roman" panose="02020603050405020304" pitchFamily="18" charset="0"/>
                      </a:endParaRPr>
                    </a:p>
                  </a:txBody>
                  <a:tcPr marL="38395" marR="38395" marT="0" marB="0" anchor="ctr"/>
                </a:tc>
                <a:tc>
                  <a:txBody>
                    <a:bodyPr/>
                    <a:lstStyle/>
                    <a:p>
                      <a:pPr>
                        <a:lnSpc>
                          <a:spcPct val="115000"/>
                        </a:lnSpc>
                      </a:pPr>
                      <a:endParaRPr lang="tr-TR" sz="1200">
                        <a:effectLst/>
                        <a:latin typeface="+mn-lt"/>
                        <a:cs typeface="Times New Roman" panose="02020603050405020304" pitchFamily="18" charset="0"/>
                      </a:endParaRPr>
                    </a:p>
                  </a:txBody>
                  <a:tcPr marL="38395" marR="38395" marT="0" marB="0" anchor="ctr"/>
                </a:tc>
                <a:tc>
                  <a:txBody>
                    <a:bodyPr/>
                    <a:lstStyle/>
                    <a:p>
                      <a:pPr>
                        <a:lnSpc>
                          <a:spcPct val="115000"/>
                        </a:lnSpc>
                      </a:pPr>
                      <a:endParaRPr lang="tr-TR" sz="1200">
                        <a:effectLst/>
                        <a:latin typeface="+mn-lt"/>
                        <a:cs typeface="Times New Roman" panose="02020603050405020304" pitchFamily="18" charset="0"/>
                      </a:endParaRPr>
                    </a:p>
                  </a:txBody>
                  <a:tcPr marL="38395" marR="38395" marT="0" marB="0" anchor="ctr"/>
                </a:tc>
                <a:tc>
                  <a:txBody>
                    <a:bodyPr/>
                    <a:lstStyle/>
                    <a:p>
                      <a:pPr>
                        <a:lnSpc>
                          <a:spcPct val="115000"/>
                        </a:lnSpc>
                      </a:pPr>
                      <a:endParaRPr lang="tr-TR" sz="1200">
                        <a:effectLst/>
                        <a:latin typeface="+mn-lt"/>
                        <a:cs typeface="Times New Roman" panose="02020603050405020304" pitchFamily="18" charset="0"/>
                      </a:endParaRPr>
                    </a:p>
                  </a:txBody>
                  <a:tcPr marL="38395" marR="38395" marT="0" marB="0" anchor="ctr"/>
                </a:tc>
                <a:extLst>
                  <a:ext uri="{0D108BD9-81ED-4DB2-BD59-A6C34878D82A}">
                    <a16:rowId xmlns:a16="http://schemas.microsoft.com/office/drawing/2014/main" val="3628165358"/>
                  </a:ext>
                </a:extLst>
              </a:tr>
              <a:tr h="225874">
                <a:tc>
                  <a:txBody>
                    <a:bodyPr/>
                    <a:lstStyle/>
                    <a:p>
                      <a:pPr algn="l" fontAlgn="ctr"/>
                      <a:r>
                        <a:rPr lang="tr-TR" sz="1200" u="none" strike="noStrike" dirty="0">
                          <a:effectLst/>
                        </a:rPr>
                        <a:t>-Tarım</a:t>
                      </a:r>
                      <a:endParaRPr lang="tr-TR" sz="1200" b="1" i="0" u="none" strike="noStrike" dirty="0">
                        <a:solidFill>
                          <a:srgbClr val="000000"/>
                        </a:solidFill>
                        <a:effectLst/>
                        <a:latin typeface="+mn-lt"/>
                      </a:endParaRPr>
                    </a:p>
                  </a:txBody>
                  <a:tcPr marL="274320" marR="7620" marT="7620" marB="0" anchor="ctr"/>
                </a:tc>
                <a:tc>
                  <a:txBody>
                    <a:bodyPr/>
                    <a:lstStyle/>
                    <a:p>
                      <a:pPr algn="ctr" fontAlgn="b"/>
                      <a:r>
                        <a:rPr lang="tr-TR" sz="1000" u="none" strike="noStrike" dirty="0" smtClean="0">
                          <a:effectLst/>
                        </a:rPr>
                        <a:t>835.221</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5,6</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b"/>
                      <a:r>
                        <a:rPr lang="tr-TR" sz="1000" u="none" strike="noStrike" dirty="0" smtClean="0">
                          <a:effectLst/>
                        </a:rPr>
                        <a:t>3.834</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4,0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0,46%</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54048275"/>
                  </a:ext>
                </a:extLst>
              </a:tr>
              <a:tr h="225874">
                <a:tc>
                  <a:txBody>
                    <a:bodyPr/>
                    <a:lstStyle/>
                    <a:p>
                      <a:pPr algn="l" fontAlgn="ctr"/>
                      <a:r>
                        <a:rPr lang="tr-TR" sz="1200" u="none" strike="noStrike" dirty="0">
                          <a:effectLst/>
                        </a:rPr>
                        <a:t>-Gayrimenkul</a:t>
                      </a:r>
                      <a:endParaRPr lang="tr-TR" sz="1200" b="1" i="0" u="none" strike="noStrike" dirty="0">
                        <a:solidFill>
                          <a:srgbClr val="000000"/>
                        </a:solidFill>
                        <a:effectLst/>
                        <a:latin typeface="+mn-lt"/>
                      </a:endParaRPr>
                    </a:p>
                  </a:txBody>
                  <a:tcPr marL="274320" marR="7620" marT="7620" marB="0" anchor="ctr"/>
                </a:tc>
                <a:tc>
                  <a:txBody>
                    <a:bodyPr/>
                    <a:lstStyle/>
                    <a:p>
                      <a:pPr algn="ctr" fontAlgn="b"/>
                      <a:r>
                        <a:rPr lang="tr-TR" sz="1000" u="none" strike="noStrike" dirty="0">
                          <a:effectLst/>
                        </a:rPr>
                        <a:t>43.556</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a:effectLst/>
                        </a:rPr>
                        <a:t>0,3</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b"/>
                      <a:r>
                        <a:rPr lang="tr-TR" sz="1000" u="none" strike="noStrike" dirty="0" smtClean="0">
                          <a:effectLst/>
                        </a:rPr>
                        <a:t>407</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0,4</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0,93%</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9245892"/>
                  </a:ext>
                </a:extLst>
              </a:tr>
              <a:tr h="225874">
                <a:tc>
                  <a:txBody>
                    <a:bodyPr/>
                    <a:lstStyle/>
                    <a:p>
                      <a:pPr algn="l" fontAlgn="ctr"/>
                      <a:r>
                        <a:rPr lang="tr-TR" sz="1200" u="none" strike="noStrike" dirty="0">
                          <a:effectLst/>
                        </a:rPr>
                        <a:t>-Mesleki</a:t>
                      </a:r>
                      <a:endParaRPr lang="tr-TR" sz="1200" b="1" i="0" u="none" strike="noStrike" dirty="0">
                        <a:solidFill>
                          <a:srgbClr val="000000"/>
                        </a:solidFill>
                        <a:effectLst/>
                        <a:latin typeface="+mn-lt"/>
                      </a:endParaRPr>
                    </a:p>
                  </a:txBody>
                  <a:tcPr marL="274320" marR="7620" marT="7620" marB="0" anchor="ctr"/>
                </a:tc>
                <a:tc>
                  <a:txBody>
                    <a:bodyPr/>
                    <a:lstStyle/>
                    <a:p>
                      <a:pPr algn="ctr" fontAlgn="b"/>
                      <a:r>
                        <a:rPr lang="tr-TR" sz="1000" u="none" strike="noStrike" dirty="0">
                          <a:effectLst/>
                        </a:rPr>
                        <a:t>2.245</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a:effectLst/>
                        </a:rPr>
                        <a:t>0,0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tr-TR" sz="1200" u="none" strike="noStrike" dirty="0" smtClean="0">
                          <a:effectLst/>
                        </a:rPr>
                        <a:t>17</a:t>
                      </a:r>
                      <a:endParaRPr lang="tr-TR"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1100" u="none" strike="noStrike" dirty="0">
                          <a:effectLst/>
                        </a:rPr>
                        <a:t>0,0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0,75%</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75998852"/>
                  </a:ext>
                </a:extLst>
              </a:tr>
              <a:tr h="225874">
                <a:tc>
                  <a:txBody>
                    <a:bodyPr/>
                    <a:lstStyle/>
                    <a:p>
                      <a:pPr algn="l" fontAlgn="ctr"/>
                      <a:r>
                        <a:rPr lang="tr-TR" sz="1200" u="none" strike="noStrike" dirty="0">
                          <a:effectLst/>
                        </a:rPr>
                        <a:t>-Denizcilik</a:t>
                      </a:r>
                      <a:endParaRPr lang="tr-TR" sz="1200" b="1" i="0" u="none" strike="noStrike" dirty="0">
                        <a:solidFill>
                          <a:srgbClr val="000000"/>
                        </a:solidFill>
                        <a:effectLst/>
                        <a:latin typeface="+mn-lt"/>
                      </a:endParaRPr>
                    </a:p>
                  </a:txBody>
                  <a:tcPr marL="274320" marR="7620" marT="7620" marB="0" anchor="ctr"/>
                </a:tc>
                <a:tc>
                  <a:txBody>
                    <a:bodyPr/>
                    <a:lstStyle/>
                    <a:p>
                      <a:pPr algn="ctr" fontAlgn="b"/>
                      <a:r>
                        <a:rPr lang="tr-TR" sz="1000" u="none" strike="noStrike" dirty="0">
                          <a:effectLst/>
                        </a:rPr>
                        <a:t>539</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a:effectLst/>
                        </a:rPr>
                        <a:t>0,0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tr-TR" sz="1200" u="none" strike="noStrike" dirty="0">
                          <a:effectLst/>
                        </a:rPr>
                        <a:t>3</a:t>
                      </a:r>
                      <a:endParaRPr lang="tr-TR"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1100" u="none" strike="noStrike" dirty="0">
                          <a:effectLst/>
                        </a:rPr>
                        <a:t>0,0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0,49%</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052663187"/>
                  </a:ext>
                </a:extLst>
              </a:tr>
              <a:tr h="225874">
                <a:tc>
                  <a:txBody>
                    <a:bodyPr/>
                    <a:lstStyle/>
                    <a:p>
                      <a:pPr algn="l" fontAlgn="ctr"/>
                      <a:r>
                        <a:rPr lang="tr-TR" sz="1200" u="none" strike="noStrike" dirty="0">
                          <a:effectLst/>
                        </a:rPr>
                        <a:t>-Turizm</a:t>
                      </a:r>
                      <a:endParaRPr lang="tr-TR" sz="1200" b="1" i="0" u="none" strike="noStrike" dirty="0">
                        <a:solidFill>
                          <a:srgbClr val="000000"/>
                        </a:solidFill>
                        <a:effectLst/>
                        <a:latin typeface="+mn-lt"/>
                      </a:endParaRPr>
                    </a:p>
                  </a:txBody>
                  <a:tcPr marL="274320" marR="7620" marT="7620" marB="0" anchor="ctr"/>
                </a:tc>
                <a:tc>
                  <a:txBody>
                    <a:bodyPr/>
                    <a:lstStyle/>
                    <a:p>
                      <a:pPr algn="ctr" fontAlgn="b"/>
                      <a:r>
                        <a:rPr lang="tr-TR" sz="1000" u="none" strike="noStrike" dirty="0" smtClean="0">
                          <a:effectLst/>
                        </a:rPr>
                        <a:t>19.807</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a:effectLst/>
                        </a:rPr>
                        <a:t>0,1</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tr-TR" sz="1200" u="none" strike="noStrike" dirty="0" smtClean="0">
                          <a:effectLst/>
                        </a:rPr>
                        <a:t>330</a:t>
                      </a:r>
                      <a:endParaRPr lang="tr-TR"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tr-TR" sz="1100" u="none" strike="noStrike" dirty="0" smtClean="0">
                          <a:effectLst/>
                        </a:rPr>
                        <a:t>0,3</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1,67%</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779496828"/>
                  </a:ext>
                </a:extLst>
              </a:tr>
              <a:tr h="225874">
                <a:tc>
                  <a:txBody>
                    <a:bodyPr/>
                    <a:lstStyle/>
                    <a:p>
                      <a:pPr algn="l" fontAlgn="ctr"/>
                      <a:r>
                        <a:rPr lang="tr-TR" sz="1200" u="none" strike="noStrike" dirty="0">
                          <a:effectLst/>
                        </a:rPr>
                        <a:t>-Diğer</a:t>
                      </a:r>
                      <a:endParaRPr lang="tr-TR" sz="1200" b="1" i="0" u="none" strike="noStrike" dirty="0">
                        <a:solidFill>
                          <a:srgbClr val="000000"/>
                        </a:solidFill>
                        <a:effectLst/>
                        <a:latin typeface="+mn-lt"/>
                      </a:endParaRPr>
                    </a:p>
                  </a:txBody>
                  <a:tcPr marL="274320" marR="7620" marT="7620" marB="0" anchor="ctr"/>
                </a:tc>
                <a:tc>
                  <a:txBody>
                    <a:bodyPr/>
                    <a:lstStyle/>
                    <a:p>
                      <a:pPr algn="ctr" fontAlgn="b"/>
                      <a:r>
                        <a:rPr lang="tr-TR" sz="1000" u="none" strike="noStrike" dirty="0" smtClean="0">
                          <a:effectLst/>
                        </a:rPr>
                        <a:t>242.701</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1,6</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b"/>
                      <a:r>
                        <a:rPr lang="tr-TR" sz="1000" u="none" strike="noStrike" dirty="0" smtClean="0">
                          <a:effectLst/>
                        </a:rPr>
                        <a:t>2.871</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3,0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1,18%</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135080326"/>
                  </a:ext>
                </a:extLst>
              </a:tr>
              <a:tr h="225874">
                <a:tc>
                  <a:txBody>
                    <a:bodyPr/>
                    <a:lstStyle/>
                    <a:p>
                      <a:pPr algn="l" fontAlgn="ctr"/>
                      <a:r>
                        <a:rPr lang="tr-TR" sz="1200" u="none" strike="noStrike" dirty="0">
                          <a:effectLst/>
                        </a:rPr>
                        <a:t>İhtisas dışı krediler</a:t>
                      </a:r>
                      <a:endParaRPr lang="tr-TR" sz="1200" b="1" i="0" u="none" strike="noStrike" dirty="0">
                        <a:solidFill>
                          <a:srgbClr val="000000"/>
                        </a:solidFill>
                        <a:effectLst/>
                        <a:latin typeface="+mn-lt"/>
                      </a:endParaRPr>
                    </a:p>
                  </a:txBody>
                  <a:tcPr marL="7620" marR="7620" marT="7620" marB="0" anchor="ctr"/>
                </a:tc>
                <a:tc>
                  <a:txBody>
                    <a:bodyPr/>
                    <a:lstStyle/>
                    <a:p>
                      <a:pPr algn="ctr" fontAlgn="b"/>
                      <a:r>
                        <a:rPr lang="tr-TR" sz="1000" u="none" strike="noStrike" dirty="0" smtClean="0">
                          <a:effectLst/>
                        </a:rPr>
                        <a:t>13.661.868</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92,3</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b"/>
                      <a:r>
                        <a:rPr lang="tr-TR" sz="1000" u="none" strike="noStrike" dirty="0" smtClean="0">
                          <a:effectLst/>
                        </a:rPr>
                        <a:t>87.562</a:t>
                      </a:r>
                      <a:endParaRPr lang="tr-T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tr-TR" sz="1100" u="none" strike="noStrike" dirty="0" smtClean="0">
                          <a:effectLst/>
                        </a:rPr>
                        <a:t>92,1</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0,64%</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775205880"/>
                  </a:ext>
                </a:extLst>
              </a:tr>
              <a:tr h="189650">
                <a:tc>
                  <a:txBody>
                    <a:bodyPr/>
                    <a:lstStyle/>
                    <a:p>
                      <a:pPr algn="l" fontAlgn="ctr"/>
                      <a:r>
                        <a:rPr lang="tr-TR" sz="1200" u="none" strike="noStrike" dirty="0">
                          <a:effectLst/>
                        </a:rPr>
                        <a:t>Toplam</a:t>
                      </a:r>
                      <a:endParaRPr lang="tr-TR" sz="1200" b="1" i="0" u="none" strike="noStrike" dirty="0">
                        <a:solidFill>
                          <a:srgbClr val="000000"/>
                        </a:solidFill>
                        <a:effectLst/>
                        <a:latin typeface="+mn-lt"/>
                      </a:endParaRPr>
                    </a:p>
                  </a:txBody>
                  <a:tcPr marL="7620" marR="7620" marT="7620" marB="0" anchor="ctr"/>
                </a:tc>
                <a:tc>
                  <a:txBody>
                    <a:bodyPr/>
                    <a:lstStyle/>
                    <a:p>
                      <a:pPr algn="ctr" fontAlgn="ctr"/>
                      <a:r>
                        <a:rPr lang="tr-TR" sz="1100" u="none" strike="noStrike" dirty="0" smtClean="0">
                          <a:effectLst/>
                        </a:rPr>
                        <a:t>14.805.937</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a:effectLst/>
                        </a:rPr>
                        <a:t>100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95.022</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a:effectLst/>
                        </a:rPr>
                        <a:t>100</a:t>
                      </a:r>
                      <a:endParaRPr lang="tr-TR" sz="1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100" u="none" strike="noStrike" dirty="0" smtClean="0">
                          <a:effectLst/>
                        </a:rPr>
                        <a:t>0,64%</a:t>
                      </a:r>
                      <a:endParaRPr lang="tr-TR" sz="11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895070947"/>
                  </a:ext>
                </a:extLst>
              </a:tr>
            </a:tbl>
          </a:graphicData>
        </a:graphic>
      </p:graphicFrame>
      <p:sp>
        <p:nvSpPr>
          <p:cNvPr id="6" name="İçerik Yer Tutucusu 5"/>
          <p:cNvSpPr>
            <a:spLocks noGrp="1"/>
          </p:cNvSpPr>
          <p:nvPr>
            <p:ph sz="half" idx="14"/>
          </p:nvPr>
        </p:nvSpPr>
        <p:spPr>
          <a:xfrm>
            <a:off x="6231080" y="4015347"/>
            <a:ext cx="5650087" cy="1230907"/>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fontScale="92500"/>
          </a:bodyPr>
          <a:lstStyle/>
          <a:p>
            <a:pPr>
              <a:lnSpc>
                <a:spcPct val="150000"/>
              </a:lnSpc>
            </a:pPr>
            <a:r>
              <a:rPr lang="tr-TR" sz="1200" dirty="0" smtClean="0"/>
              <a:t>Trabzon’da 14 </a:t>
            </a:r>
            <a:r>
              <a:rPr lang="tr-TR" sz="1200" dirty="0"/>
              <a:t>banka ve bunlara ait </a:t>
            </a:r>
            <a:r>
              <a:rPr lang="tr-TR" sz="1200" dirty="0" smtClean="0"/>
              <a:t>95 </a:t>
            </a:r>
            <a:r>
              <a:rPr lang="tr-TR" sz="1200" dirty="0"/>
              <a:t>şube hizmet vermektedir. Şube başına </a:t>
            </a:r>
            <a:r>
              <a:rPr lang="tr-TR" sz="1200" dirty="0" smtClean="0"/>
              <a:t>düşen kişi </a:t>
            </a:r>
            <a:r>
              <a:rPr lang="tr-TR" sz="1200" dirty="0"/>
              <a:t>sayısı </a:t>
            </a:r>
            <a:r>
              <a:rPr lang="tr-TR" sz="1200" dirty="0" smtClean="0"/>
              <a:t>8.655’dir</a:t>
            </a:r>
            <a:r>
              <a:rPr lang="tr-TR" sz="1200" dirty="0"/>
              <a:t>. Toplam mevduat </a:t>
            </a:r>
            <a:r>
              <a:rPr lang="tr-TR" sz="1200" dirty="0" smtClean="0"/>
              <a:t>99,4 </a:t>
            </a:r>
            <a:r>
              <a:rPr lang="tr-TR" sz="1200" dirty="0"/>
              <a:t>milyar TL, kredi ise </a:t>
            </a:r>
            <a:r>
              <a:rPr lang="tr-TR" sz="1200" dirty="0" smtClean="0"/>
              <a:t>95 </a:t>
            </a:r>
            <a:r>
              <a:rPr lang="tr-TR" sz="1200" dirty="0"/>
              <a:t>milyar TL’dir. Şube başına mevduat </a:t>
            </a:r>
            <a:r>
              <a:rPr lang="tr-TR" sz="1200" dirty="0" smtClean="0"/>
              <a:t>1 milyar TL</a:t>
            </a:r>
            <a:r>
              <a:rPr lang="tr-TR" sz="1200" dirty="0"/>
              <a:t>, şube başına kredi </a:t>
            </a:r>
            <a:r>
              <a:rPr lang="tr-TR" sz="1200" dirty="0" smtClean="0"/>
              <a:t>ise 1 milyar TL’dir</a:t>
            </a:r>
            <a:r>
              <a:rPr lang="tr-TR" sz="1200" dirty="0"/>
              <a:t>. Kredi/mevduat oranı </a:t>
            </a:r>
            <a:r>
              <a:rPr lang="tr-TR" sz="1200" dirty="0" smtClean="0"/>
              <a:t>2024 </a:t>
            </a:r>
            <a:r>
              <a:rPr lang="tr-TR" sz="1200" dirty="0"/>
              <a:t>yılında </a:t>
            </a:r>
            <a:r>
              <a:rPr lang="tr-TR" sz="1200" dirty="0" smtClean="0"/>
              <a:t>%95,5 </a:t>
            </a:r>
            <a:r>
              <a:rPr lang="tr-TR" sz="1200" dirty="0"/>
              <a:t>olarak gerçekleşmiş olup TR ortalaması </a:t>
            </a:r>
            <a:r>
              <a:rPr lang="tr-TR" sz="1200" dirty="0" smtClean="0"/>
              <a:t>%85’tir. </a:t>
            </a:r>
            <a:endParaRPr lang="tr-TR" sz="1200" dirty="0"/>
          </a:p>
        </p:txBody>
      </p:sp>
      <p:sp>
        <p:nvSpPr>
          <p:cNvPr id="10" name="Dikdörtgen 9"/>
          <p:cNvSpPr/>
          <p:nvPr/>
        </p:nvSpPr>
        <p:spPr>
          <a:xfrm>
            <a:off x="1816187" y="1088185"/>
            <a:ext cx="2427524" cy="276999"/>
          </a:xfrm>
          <a:prstGeom prst="rect">
            <a:avLst/>
          </a:prstGeom>
        </p:spPr>
        <p:txBody>
          <a:bodyPr wrap="none">
            <a:spAutoFit/>
          </a:bodyPr>
          <a:lstStyle/>
          <a:p>
            <a:r>
              <a:rPr lang="tr-TR" sz="1200" b="1" smtClean="0">
                <a:latin typeface="Segoe UI" panose="020B0502040204020203" pitchFamily="34" charset="0"/>
                <a:cs typeface="Segoe UI" panose="020B0502040204020203" pitchFamily="34" charset="0"/>
              </a:rPr>
              <a:t>Trabzon </a:t>
            </a:r>
            <a:r>
              <a:rPr lang="tr-TR" sz="1200" b="1" dirty="0">
                <a:latin typeface="Segoe UI" panose="020B0502040204020203" pitchFamily="34" charset="0"/>
                <a:cs typeface="Segoe UI" panose="020B0502040204020203" pitchFamily="34" charset="0"/>
              </a:rPr>
              <a:t>B</a:t>
            </a:r>
            <a:r>
              <a:rPr lang="tr-TR" sz="1200" b="1" smtClean="0">
                <a:latin typeface="Segoe UI" panose="020B0502040204020203" pitchFamily="34" charset="0"/>
                <a:cs typeface="Segoe UI" panose="020B0502040204020203" pitchFamily="34" charset="0"/>
              </a:rPr>
              <a:t>ankacılık </a:t>
            </a:r>
            <a:r>
              <a:rPr lang="tr-TR" sz="1200" b="1" dirty="0">
                <a:latin typeface="Segoe UI" panose="020B0502040204020203" pitchFamily="34" charset="0"/>
                <a:cs typeface="Segoe UI" panose="020B0502040204020203" pitchFamily="34" charset="0"/>
              </a:rPr>
              <a:t>istatistikleri</a:t>
            </a:r>
          </a:p>
        </p:txBody>
      </p:sp>
      <p:sp>
        <p:nvSpPr>
          <p:cNvPr id="12" name="Dikdörtgen 11"/>
          <p:cNvSpPr/>
          <p:nvPr/>
        </p:nvSpPr>
        <p:spPr>
          <a:xfrm>
            <a:off x="314008" y="4054661"/>
            <a:ext cx="5596890" cy="276999"/>
          </a:xfrm>
          <a:prstGeom prst="rect">
            <a:avLst/>
          </a:prstGeom>
        </p:spPr>
        <p:txBody>
          <a:bodyPr wrap="square">
            <a:spAutoFit/>
          </a:bodyPr>
          <a:lstStyle/>
          <a:p>
            <a:pPr algn="ctr"/>
            <a:r>
              <a:rPr lang="tr-TR" sz="1200" b="1" dirty="0">
                <a:latin typeface="Segoe UI" panose="020B0502040204020203" pitchFamily="34" charset="0"/>
                <a:cs typeface="Segoe UI" panose="020B0502040204020203" pitchFamily="34" charset="0"/>
              </a:rPr>
              <a:t>Türkiye’de ve </a:t>
            </a:r>
            <a:r>
              <a:rPr lang="tr-TR" sz="1200" b="1" dirty="0" smtClean="0">
                <a:latin typeface="Segoe UI" panose="020B0502040204020203" pitchFamily="34" charset="0"/>
                <a:cs typeface="Segoe UI" panose="020B0502040204020203" pitchFamily="34" charset="0"/>
              </a:rPr>
              <a:t>Trabzon’da </a:t>
            </a:r>
            <a:r>
              <a:rPr lang="tr-TR" sz="1200" b="1" dirty="0">
                <a:latin typeface="Segoe UI" panose="020B0502040204020203" pitchFamily="34" charset="0"/>
                <a:cs typeface="Segoe UI" panose="020B0502040204020203" pitchFamily="34" charset="0"/>
              </a:rPr>
              <a:t>banka kredilerinin dağılımı (Milyon TL</a:t>
            </a:r>
            <a:r>
              <a:rPr lang="tr-TR" sz="1200" b="1" dirty="0" smtClean="0">
                <a:latin typeface="Segoe UI" panose="020B0502040204020203" pitchFamily="34" charset="0"/>
                <a:cs typeface="Segoe UI" panose="020B0502040204020203" pitchFamily="34" charset="0"/>
              </a:rPr>
              <a:t>)</a:t>
            </a:r>
            <a:endParaRPr lang="tr-TR" sz="1200" b="1" dirty="0">
              <a:latin typeface="Segoe UI" panose="020B0502040204020203" pitchFamily="34" charset="0"/>
              <a:cs typeface="Segoe UI" panose="020B0502040204020203" pitchFamily="34" charset="0"/>
            </a:endParaRPr>
          </a:p>
        </p:txBody>
      </p:sp>
      <p:pic>
        <p:nvPicPr>
          <p:cNvPr id="16" name="Resim 15"/>
          <p:cNvPicPr>
            <a:picLocks noChangeAspect="1"/>
          </p:cNvPicPr>
          <p:nvPr/>
        </p:nvPicPr>
        <p:blipFill rotWithShape="1">
          <a:blip r:embed="rId4"/>
          <a:srcRect t="39058"/>
          <a:stretch/>
        </p:blipFill>
        <p:spPr>
          <a:xfrm>
            <a:off x="6231081" y="5329382"/>
            <a:ext cx="5590887" cy="1487311"/>
          </a:xfrm>
          <a:prstGeom prst="rect">
            <a:avLst/>
          </a:prstGeom>
        </p:spPr>
      </p:pic>
    </p:spTree>
    <p:extLst>
      <p:ext uri="{BB962C8B-B14F-4D97-AF65-F5344CB8AC3E}">
        <p14:creationId xmlns:p14="http://schemas.microsoft.com/office/powerpoint/2010/main" val="2170735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nchor="ctr"/>
          <a:lstStyle/>
          <a:p>
            <a:r>
              <a:rPr lang="tr-TR" dirty="0" smtClean="0"/>
              <a:t>Nüfus</a:t>
            </a:r>
            <a:endParaRPr lang="tr-TR" dirty="0"/>
          </a:p>
        </p:txBody>
      </p:sp>
      <p:graphicFrame>
        <p:nvGraphicFramePr>
          <p:cNvPr id="14" name="İçerik Yer Tutucusu 13"/>
          <p:cNvGraphicFramePr>
            <a:graphicFrameLocks noGrp="1"/>
          </p:cNvGraphicFramePr>
          <p:nvPr>
            <p:ph sz="half" idx="1"/>
            <p:extLst>
              <p:ext uri="{D42A27DB-BD31-4B8C-83A1-F6EECF244321}">
                <p14:modId xmlns:p14="http://schemas.microsoft.com/office/powerpoint/2010/main" val="1612916006"/>
              </p:ext>
            </p:extLst>
          </p:nvPr>
        </p:nvGraphicFramePr>
        <p:xfrm>
          <a:off x="295563" y="1225419"/>
          <a:ext cx="5874123" cy="52769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p:cNvGraphicFramePr/>
          <p:nvPr>
            <p:extLst>
              <p:ext uri="{D42A27DB-BD31-4B8C-83A1-F6EECF244321}">
                <p14:modId xmlns:p14="http://schemas.microsoft.com/office/powerpoint/2010/main" val="899381253"/>
              </p:ext>
            </p:extLst>
          </p:nvPr>
        </p:nvGraphicFramePr>
        <p:xfrm>
          <a:off x="6166196" y="3957781"/>
          <a:ext cx="6025803" cy="2900219"/>
        </p:xfrm>
        <a:graphic>
          <a:graphicData uri="http://schemas.openxmlformats.org/drawingml/2006/chart">
            <c:chart xmlns:c="http://schemas.openxmlformats.org/drawingml/2006/chart" xmlns:r="http://schemas.openxmlformats.org/officeDocument/2006/relationships" r:id="rId4"/>
          </a:graphicData>
        </a:graphic>
      </p:graphicFrame>
      <p:sp>
        <p:nvSpPr>
          <p:cNvPr id="2" name="Yuvarlatılmış Dikdörtgen 1"/>
          <p:cNvSpPr/>
          <p:nvPr/>
        </p:nvSpPr>
        <p:spPr>
          <a:xfrm>
            <a:off x="6260506" y="1225419"/>
            <a:ext cx="5837182" cy="1144657"/>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228600" indent="-228600" algn="just">
              <a:lnSpc>
                <a:spcPct val="90000"/>
              </a:lnSpc>
              <a:spcBef>
                <a:spcPts val="600"/>
              </a:spcBef>
              <a:buFont typeface="Arial" panose="020B0604020202020204" pitchFamily="34" charset="0"/>
              <a:buChar char="•"/>
            </a:pPr>
            <a:r>
              <a:rPr lang="tr-TR" sz="1200" dirty="0" smtClean="0">
                <a:latin typeface="Segoe UI" panose="020B0502040204020203" pitchFamily="34" charset="0"/>
                <a:cs typeface="Segoe UI" panose="020B0502040204020203" pitchFamily="34" charset="0"/>
              </a:rPr>
              <a:t>18 ilçesi</a:t>
            </a:r>
            <a:r>
              <a:rPr lang="tr-TR" sz="1200" dirty="0">
                <a:latin typeface="Segoe UI" panose="020B0502040204020203" pitchFamily="34" charset="0"/>
                <a:cs typeface="Segoe UI" panose="020B0502040204020203" pitchFamily="34" charset="0"/>
              </a:rPr>
              <a:t>, </a:t>
            </a:r>
            <a:r>
              <a:rPr lang="tr-TR" sz="1200" dirty="0" smtClean="0">
                <a:latin typeface="Segoe UI" panose="020B0502040204020203" pitchFamily="34" charset="0"/>
                <a:cs typeface="Segoe UI" panose="020B0502040204020203" pitchFamily="34" charset="0"/>
              </a:rPr>
              <a:t>bir büyükşehir belediyesi olmak üzere  19 belediyesi bulunmaktadır. Trabzon İlinin nüfusu 2024 Adrese </a:t>
            </a:r>
            <a:r>
              <a:rPr lang="tr-TR" sz="1200" dirty="0">
                <a:latin typeface="Segoe UI" panose="020B0502040204020203" pitchFamily="34" charset="0"/>
                <a:cs typeface="Segoe UI" panose="020B0502040204020203" pitchFamily="34" charset="0"/>
              </a:rPr>
              <a:t>Dayalı Nüfus Kayıt Sistemi (ADNKS) sonuçlarına göre </a:t>
            </a:r>
            <a:r>
              <a:rPr lang="tr-TR" sz="1200" dirty="0" smtClean="0">
                <a:latin typeface="Segoe UI" panose="020B0502040204020203" pitchFamily="34" charset="0"/>
                <a:cs typeface="Segoe UI" panose="020B0502040204020203" pitchFamily="34" charset="0"/>
              </a:rPr>
              <a:t>822,270 </a:t>
            </a:r>
            <a:r>
              <a:rPr lang="tr-TR" sz="1200" dirty="0">
                <a:latin typeface="Segoe UI" panose="020B0502040204020203" pitchFamily="34" charset="0"/>
                <a:cs typeface="Segoe UI" panose="020B0502040204020203" pitchFamily="34" charset="0"/>
              </a:rPr>
              <a:t>kişidir. </a:t>
            </a:r>
            <a:r>
              <a:rPr lang="tr-TR" sz="1200" dirty="0" smtClean="0">
                <a:latin typeface="Segoe UI" panose="020B0502040204020203" pitchFamily="34" charset="0"/>
                <a:cs typeface="Segoe UI" panose="020B0502040204020203" pitchFamily="34" charset="0"/>
              </a:rPr>
              <a:t>İlin merkez ilçe nüfusu ise 330,836 kişidir.</a:t>
            </a:r>
            <a:endParaRPr lang="tr-TR" sz="1200" dirty="0">
              <a:latin typeface="Segoe UI" panose="020B0502040204020203" pitchFamily="34" charset="0"/>
              <a:cs typeface="Segoe UI" panose="020B0502040204020203" pitchFamily="34" charset="0"/>
            </a:endParaRPr>
          </a:p>
        </p:txBody>
      </p:sp>
      <p:sp>
        <p:nvSpPr>
          <p:cNvPr id="9" name="Yuvarlatılmış Dikdörtgen 8"/>
          <p:cNvSpPr/>
          <p:nvPr/>
        </p:nvSpPr>
        <p:spPr>
          <a:xfrm>
            <a:off x="6260506" y="3319512"/>
            <a:ext cx="5837182" cy="495702"/>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228600" indent="-228600" algn="just">
              <a:lnSpc>
                <a:spcPct val="90000"/>
              </a:lnSpc>
              <a:spcBef>
                <a:spcPts val="600"/>
              </a:spcBef>
              <a:buFont typeface="Arial" panose="020B0604020202020204" pitchFamily="34" charset="0"/>
              <a:buChar char="•"/>
            </a:pPr>
            <a:r>
              <a:rPr lang="tr-TR" sz="1200" dirty="0" smtClean="0">
                <a:latin typeface="Segoe UI" panose="020B0502040204020203" pitchFamily="34" charset="0"/>
                <a:cs typeface="Segoe UI" panose="020B0502040204020203" pitchFamily="34" charset="0"/>
              </a:rPr>
              <a:t>Trabzon </a:t>
            </a:r>
            <a:r>
              <a:rPr lang="tr-TR" sz="1200" dirty="0">
                <a:latin typeface="Segoe UI" panose="020B0502040204020203" pitchFamily="34" charset="0"/>
                <a:cs typeface="Segoe UI" panose="020B0502040204020203" pitchFamily="34" charset="0"/>
              </a:rPr>
              <a:t>ilinin son 10 yıllık TÜİK göç verilerine göre 2018, 2021 ve 2023 yılı haricindeki yıllarda değişen oranlarda sürekli göç verdiği görülmektedir.</a:t>
            </a:r>
          </a:p>
        </p:txBody>
      </p:sp>
      <p:sp>
        <p:nvSpPr>
          <p:cNvPr id="10" name="Yuvarlatılmış Dikdörtgen 9"/>
          <p:cNvSpPr/>
          <p:nvPr/>
        </p:nvSpPr>
        <p:spPr>
          <a:xfrm>
            <a:off x="6260506" y="2512643"/>
            <a:ext cx="5837182" cy="633809"/>
          </a:xfrm>
          <a:prstGeom prst="round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lnSpcReduction="10000"/>
          </a:bodyPr>
          <a:lstStyle/>
          <a:p>
            <a:pPr marL="228600" indent="-228600" algn="just">
              <a:lnSpc>
                <a:spcPct val="90000"/>
              </a:lnSpc>
              <a:spcBef>
                <a:spcPts val="600"/>
              </a:spcBef>
              <a:buFont typeface="Arial" panose="020B0604020202020204" pitchFamily="34" charset="0"/>
              <a:buChar char="•"/>
            </a:pPr>
            <a:r>
              <a:rPr lang="tr-TR" sz="1200" dirty="0">
                <a:latin typeface="Segoe UI" panose="020B0502040204020203" pitchFamily="34" charset="0"/>
                <a:cs typeface="Segoe UI" panose="020B0502040204020203" pitchFamily="34" charset="0"/>
              </a:rPr>
              <a:t>İlde </a:t>
            </a:r>
            <a:r>
              <a:rPr lang="tr-TR" sz="1200" dirty="0" smtClean="0">
                <a:latin typeface="Segoe UI" panose="020B0502040204020203" pitchFamily="34" charset="0"/>
                <a:cs typeface="Segoe UI" panose="020B0502040204020203" pitchFamily="34" charset="0"/>
              </a:rPr>
              <a:t>  ortalama yaş 38.7 olup 2024 yılı nüfus artış hızı ise, 2024 </a:t>
            </a:r>
            <a:r>
              <a:rPr lang="tr-TR" sz="1200" dirty="0">
                <a:latin typeface="Segoe UI" panose="020B0502040204020203" pitchFamily="34" charset="0"/>
                <a:cs typeface="Segoe UI" panose="020B0502040204020203" pitchFamily="34" charset="0"/>
              </a:rPr>
              <a:t>yılında nüfus artışı, </a:t>
            </a:r>
            <a:r>
              <a:rPr lang="tr-TR" sz="1200" dirty="0" smtClean="0">
                <a:latin typeface="Segoe UI" panose="020B0502040204020203" pitchFamily="34" charset="0"/>
                <a:cs typeface="Segoe UI" panose="020B0502040204020203" pitchFamily="34" charset="0"/>
              </a:rPr>
              <a:t>‰ -2,53 </a:t>
            </a:r>
            <a:r>
              <a:rPr lang="tr-TR" sz="1200" dirty="0">
                <a:latin typeface="Segoe UI" panose="020B0502040204020203" pitchFamily="34" charset="0"/>
                <a:cs typeface="Segoe UI" panose="020B0502040204020203" pitchFamily="34" charset="0"/>
              </a:rPr>
              <a:t>olarak gerçekleşmiş olup aynı yılda ülke nüfusu </a:t>
            </a:r>
            <a:r>
              <a:rPr lang="tr-TR" sz="1200" dirty="0" smtClean="0">
                <a:latin typeface="Segoe UI" panose="020B0502040204020203" pitchFamily="34" charset="0"/>
                <a:cs typeface="Segoe UI" panose="020B0502040204020203" pitchFamily="34" charset="0"/>
              </a:rPr>
              <a:t>‰ 3,42 </a:t>
            </a:r>
            <a:r>
              <a:rPr lang="tr-TR" sz="1200" dirty="0">
                <a:latin typeface="Segoe UI" panose="020B0502040204020203" pitchFamily="34" charset="0"/>
                <a:cs typeface="Segoe UI" panose="020B0502040204020203" pitchFamily="34" charset="0"/>
              </a:rPr>
              <a:t>oranında artmıştır.</a:t>
            </a:r>
          </a:p>
        </p:txBody>
      </p:sp>
    </p:spTree>
    <p:extLst>
      <p:ext uri="{BB962C8B-B14F-4D97-AF65-F5344CB8AC3E}">
        <p14:creationId xmlns:p14="http://schemas.microsoft.com/office/powerpoint/2010/main" val="8276025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313200" y="1260000"/>
            <a:ext cx="11567968" cy="1196873"/>
          </a:xfrm>
        </p:spPr>
        <p:txBody>
          <a:bodyPr/>
          <a:lstStyle/>
          <a:p>
            <a:r>
              <a:rPr lang="tr-TR" dirty="0" smtClean="0"/>
              <a:t>Trabzon </a:t>
            </a:r>
            <a:r>
              <a:rPr lang="tr-TR" dirty="0"/>
              <a:t>Yatırım Destek Ofisine 25.01.2006 tarih ve 5449 sayılı Kalkınma Ajanslarının Kuruluşu, Koordinasyonu ve Görevleri Hakkında kanunla “gayri sıhhi müessese niteliğindeki kuruluşların imalat, madencilik, ulaştırma, taşımacılık, turizm, sağlık ve enerji sektörlerindeki çevre, insan sağlığı, iş güvenliği ve gıda konularındaki izinlerle maden arama ruhsatı hariç olmak üzere yatırım yeri konularındaki izinlerin” takip ve koordinasyon görevi verilmiştir. Ofis, </a:t>
            </a:r>
            <a:r>
              <a:rPr lang="tr-TR" dirty="0" smtClean="0"/>
              <a:t>Gazipaşa Mah</a:t>
            </a:r>
            <a:r>
              <a:rPr lang="tr-TR" dirty="0" smtClean="0"/>
              <a:t>. Nemlioğlu sok. No:3  </a:t>
            </a:r>
            <a:r>
              <a:rPr lang="tr-TR" dirty="0" err="1" smtClean="0"/>
              <a:t>Ortahisar</a:t>
            </a:r>
            <a:r>
              <a:rPr lang="tr-TR" dirty="0" smtClean="0"/>
              <a:t> / Trabzon</a:t>
            </a:r>
            <a:r>
              <a:rPr lang="tr-TR" dirty="0" smtClean="0"/>
              <a:t> </a:t>
            </a:r>
            <a:r>
              <a:rPr lang="tr-TR" dirty="0"/>
              <a:t>adresinde bulunmakta olup çalışanlarının iletişim bilgileri aşağıdaki gibidir;</a:t>
            </a:r>
          </a:p>
          <a:p>
            <a:endParaRPr lang="tr-TR" dirty="0"/>
          </a:p>
        </p:txBody>
      </p:sp>
      <p:sp>
        <p:nvSpPr>
          <p:cNvPr id="4" name="Unvan 3"/>
          <p:cNvSpPr>
            <a:spLocks noGrp="1"/>
          </p:cNvSpPr>
          <p:nvPr>
            <p:ph type="title"/>
          </p:nvPr>
        </p:nvSpPr>
        <p:spPr/>
        <p:txBody>
          <a:bodyPr anchor="ctr"/>
          <a:lstStyle/>
          <a:p>
            <a:r>
              <a:rPr lang="tr-TR" dirty="0" smtClean="0"/>
              <a:t>Trabzon  </a:t>
            </a:r>
            <a:r>
              <a:rPr lang="tr-TR" dirty="0" smtClean="0"/>
              <a:t>Yatırım Destek Ofisi</a:t>
            </a:r>
            <a:endParaRPr lang="tr-TR" dirty="0"/>
          </a:p>
        </p:txBody>
      </p:sp>
      <p:sp>
        <p:nvSpPr>
          <p:cNvPr id="18" name="Metin Kutusu 16"/>
          <p:cNvSpPr txBox="1"/>
          <p:nvPr/>
        </p:nvSpPr>
        <p:spPr>
          <a:xfrm>
            <a:off x="2604655" y="2687782"/>
            <a:ext cx="3551670" cy="1091103"/>
          </a:xfrm>
          <a:prstGeom prst="rect">
            <a:avLst/>
          </a:prstGeom>
          <a:solidFill>
            <a:schemeClr val="lt1"/>
          </a:solidFill>
          <a:ln w="158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0"/>
              </a:spcAft>
            </a:pPr>
            <a:r>
              <a:rPr lang="tr-TR" sz="1400" dirty="0">
                <a:ln>
                  <a:noFill/>
                </a:ln>
                <a:effectLst/>
                <a:latin typeface="Segoe UI" panose="020B0502040204020203" pitchFamily="34" charset="0"/>
                <a:ea typeface="Calibri" panose="020F0502020204030204" pitchFamily="34" charset="0"/>
                <a:cs typeface="Segoe UI" panose="020B0502040204020203" pitchFamily="34" charset="0"/>
              </a:rPr>
              <a:t>Koordinatör </a:t>
            </a:r>
            <a:r>
              <a:rPr lang="tr-TR" sz="1400" dirty="0" smtClean="0">
                <a:ln>
                  <a:noFill/>
                </a:ln>
                <a:effectLst/>
                <a:latin typeface="Segoe UI" panose="020B0502040204020203" pitchFamily="34" charset="0"/>
                <a:ea typeface="Calibri" panose="020F0502020204030204" pitchFamily="34" charset="0"/>
                <a:cs typeface="Segoe UI" panose="020B0502040204020203" pitchFamily="34" charset="0"/>
              </a:rPr>
              <a:t>Serkan ATABAŞ</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Bef>
                <a:spcPts val="600"/>
              </a:spcBef>
              <a:spcAft>
                <a:spcPts val="0"/>
              </a:spcAft>
            </a:pPr>
            <a:r>
              <a:rPr lang="tr-TR" sz="1400" dirty="0">
                <a:ln>
                  <a:noFill/>
                </a:ln>
                <a:effectLst/>
                <a:latin typeface="Segoe UI" panose="020B0502040204020203" pitchFamily="34" charset="0"/>
                <a:ea typeface="Calibri" panose="020F0502020204030204" pitchFamily="34" charset="0"/>
                <a:cs typeface="Segoe UI" panose="020B0502040204020203" pitchFamily="34" charset="0"/>
              </a:rPr>
              <a:t>E-Posta: </a:t>
            </a:r>
            <a:r>
              <a:rPr lang="tr-TR" sz="1400" dirty="0" smtClean="0">
                <a:ln>
                  <a:noFill/>
                </a:ln>
                <a:effectLst/>
                <a:latin typeface="Segoe UI" panose="020B0502040204020203" pitchFamily="34" charset="0"/>
                <a:ea typeface="Calibri" panose="020F0502020204030204" pitchFamily="34" charset="0"/>
                <a:cs typeface="Segoe UI" panose="020B0502040204020203" pitchFamily="34" charset="0"/>
              </a:rPr>
              <a:t>serkan.atabas@doka.org.tr </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Bef>
                <a:spcPts val="600"/>
              </a:spcBef>
              <a:spcAft>
                <a:spcPts val="0"/>
              </a:spcAft>
            </a:pPr>
            <a:r>
              <a:rPr lang="tr-TR" sz="1400" dirty="0">
                <a:ln>
                  <a:noFill/>
                </a:ln>
                <a:effectLst/>
                <a:latin typeface="Segoe UI" panose="020B0502040204020203" pitchFamily="34" charset="0"/>
                <a:ea typeface="Calibri" panose="020F0502020204030204" pitchFamily="34" charset="0"/>
                <a:cs typeface="Segoe UI" panose="020B0502040204020203" pitchFamily="34" charset="0"/>
              </a:rPr>
              <a:t>Tel: +90 462 455 40 </a:t>
            </a:r>
            <a:r>
              <a:rPr lang="tr-TR" sz="1400" dirty="0" smtClean="0">
                <a:latin typeface="Segoe UI" panose="020B0502040204020203" pitchFamily="34" charset="0"/>
                <a:ea typeface="Calibri" panose="020F0502020204030204" pitchFamily="34" charset="0"/>
                <a:cs typeface="Segoe UI" panose="020B0502040204020203" pitchFamily="34" charset="0"/>
              </a:rPr>
              <a:t>35</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p:txBody>
      </p:sp>
      <p:sp>
        <p:nvSpPr>
          <p:cNvPr id="19" name="Metin Kutusu 47"/>
          <p:cNvSpPr txBox="1"/>
          <p:nvPr/>
        </p:nvSpPr>
        <p:spPr>
          <a:xfrm>
            <a:off x="6172200" y="2687782"/>
            <a:ext cx="3374506" cy="1091103"/>
          </a:xfrm>
          <a:prstGeom prst="rect">
            <a:avLst/>
          </a:prstGeom>
          <a:solidFill>
            <a:schemeClr val="lt1"/>
          </a:solidFill>
          <a:ln w="15875">
            <a:solidFill>
              <a:srgbClr val="0070C0"/>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Bef>
                <a:spcPts val="600"/>
              </a:spcBef>
              <a:spcAft>
                <a:spcPts val="0"/>
              </a:spcAft>
            </a:pPr>
            <a:r>
              <a:rPr lang="tr-TR" sz="1400" dirty="0">
                <a:effectLst/>
                <a:latin typeface="Segoe UI" panose="020B0502040204020203" pitchFamily="34" charset="0"/>
                <a:ea typeface="Calibri" panose="020F0502020204030204" pitchFamily="34" charset="0"/>
                <a:cs typeface="Segoe UI" panose="020B0502040204020203" pitchFamily="34" charset="0"/>
              </a:rPr>
              <a:t>Uzman </a:t>
            </a:r>
            <a:r>
              <a:rPr lang="tr-TR" sz="1400" dirty="0" smtClean="0">
                <a:effectLst/>
                <a:latin typeface="Segoe UI" panose="020B0502040204020203" pitchFamily="34" charset="0"/>
                <a:ea typeface="Calibri" panose="020F0502020204030204" pitchFamily="34" charset="0"/>
                <a:cs typeface="Segoe UI" panose="020B0502040204020203" pitchFamily="34" charset="0"/>
              </a:rPr>
              <a:t>Murat KARACA</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Bef>
                <a:spcPts val="600"/>
              </a:spcBef>
              <a:spcAft>
                <a:spcPts val="0"/>
              </a:spcAft>
            </a:pPr>
            <a:r>
              <a:rPr lang="tr-TR" sz="1400" dirty="0">
                <a:effectLst/>
                <a:latin typeface="Segoe UI" panose="020B0502040204020203" pitchFamily="34" charset="0"/>
                <a:ea typeface="Calibri" panose="020F0502020204030204" pitchFamily="34" charset="0"/>
                <a:cs typeface="Segoe UI" panose="020B0502040204020203" pitchFamily="34" charset="0"/>
              </a:rPr>
              <a:t>E-Posta: </a:t>
            </a:r>
            <a:r>
              <a:rPr lang="tr-TR" sz="1400" dirty="0" smtClean="0">
                <a:effectLst/>
                <a:latin typeface="Segoe UI" panose="020B0502040204020203" pitchFamily="34" charset="0"/>
                <a:ea typeface="Calibri" panose="020F0502020204030204" pitchFamily="34" charset="0"/>
                <a:cs typeface="Segoe UI" panose="020B0502040204020203" pitchFamily="34" charset="0"/>
              </a:rPr>
              <a:t>murat.karaca@doka.org.tr</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a:p>
            <a:pPr algn="just">
              <a:lnSpc>
                <a:spcPct val="115000"/>
              </a:lnSpc>
              <a:spcBef>
                <a:spcPts val="600"/>
              </a:spcBef>
              <a:spcAft>
                <a:spcPts val="0"/>
              </a:spcAft>
            </a:pPr>
            <a:r>
              <a:rPr lang="tr-TR" sz="1400" dirty="0">
                <a:effectLst/>
                <a:latin typeface="Segoe UI" panose="020B0502040204020203" pitchFamily="34" charset="0"/>
                <a:ea typeface="Calibri" panose="020F0502020204030204" pitchFamily="34" charset="0"/>
                <a:cs typeface="Segoe UI" panose="020B0502040204020203" pitchFamily="34" charset="0"/>
              </a:rPr>
              <a:t>Tel: +90 462 455 40 </a:t>
            </a:r>
            <a:r>
              <a:rPr lang="tr-TR" sz="1400" dirty="0" smtClean="0">
                <a:latin typeface="Segoe UI" panose="020B0502040204020203" pitchFamily="34" charset="0"/>
                <a:ea typeface="Calibri" panose="020F0502020204030204" pitchFamily="34" charset="0"/>
                <a:cs typeface="Segoe UI" panose="020B0502040204020203" pitchFamily="34" charset="0"/>
              </a:rPr>
              <a:t>71</a:t>
            </a:r>
            <a:endParaRPr lang="tr-TR" sz="1400" dirty="0">
              <a:effectLst/>
              <a:latin typeface="Segoe UI" panose="020B0502040204020203" pitchFamily="34" charset="0"/>
              <a:ea typeface="Calibri" panose="020F0502020204030204" pitchFamily="34" charset="0"/>
              <a:cs typeface="Segoe UI" panose="020B0502040204020203" pitchFamily="34" charset="0"/>
            </a:endParaRPr>
          </a:p>
        </p:txBody>
      </p:sp>
      <p:pic>
        <p:nvPicPr>
          <p:cNvPr id="20" name="Resim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14" y="4738254"/>
            <a:ext cx="5307486" cy="1130947"/>
          </a:xfrm>
          <a:prstGeom prst="rect">
            <a:avLst/>
          </a:prstGeom>
        </p:spPr>
      </p:pic>
      <p:pic>
        <p:nvPicPr>
          <p:cNvPr id="21" name="Resim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72" y="4636655"/>
            <a:ext cx="3171125" cy="1293090"/>
          </a:xfrm>
          <a:prstGeom prst="rect">
            <a:avLst/>
          </a:prstGeom>
        </p:spPr>
      </p:pic>
    </p:spTree>
    <p:extLst>
      <p:ext uri="{BB962C8B-B14F-4D97-AF65-F5344CB8AC3E}">
        <p14:creationId xmlns:p14="http://schemas.microsoft.com/office/powerpoint/2010/main" val="282795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İçerik Yer Tutucusu 12"/>
          <p:cNvGraphicFramePr>
            <a:graphicFrameLocks noGrp="1"/>
          </p:cNvGraphicFramePr>
          <p:nvPr>
            <p:ph sz="half" idx="1"/>
            <p:extLst>
              <p:ext uri="{D42A27DB-BD31-4B8C-83A1-F6EECF244321}">
                <p14:modId xmlns:p14="http://schemas.microsoft.com/office/powerpoint/2010/main" val="713688083"/>
              </p:ext>
            </p:extLst>
          </p:nvPr>
        </p:nvGraphicFramePr>
        <p:xfrm>
          <a:off x="517236" y="1454676"/>
          <a:ext cx="5426220" cy="4779869"/>
        </p:xfrm>
        <a:graphic>
          <a:graphicData uri="http://schemas.openxmlformats.org/drawingml/2006/chart">
            <c:chart xmlns:c="http://schemas.openxmlformats.org/drawingml/2006/chart" xmlns:r="http://schemas.openxmlformats.org/officeDocument/2006/relationships" r:id="rId3"/>
          </a:graphicData>
        </a:graphic>
      </p:graphicFrame>
      <p:sp>
        <p:nvSpPr>
          <p:cNvPr id="3" name="İçerik Yer Tutucusu 2"/>
          <p:cNvSpPr>
            <a:spLocks noGrp="1"/>
          </p:cNvSpPr>
          <p:nvPr>
            <p:ph sz="half" idx="2"/>
          </p:nvPr>
        </p:nvSpPr>
        <p:spPr>
          <a:xfrm>
            <a:off x="6301511" y="2146691"/>
            <a:ext cx="5708968" cy="3099564"/>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endParaRPr lang="tr-TR" sz="1200" dirty="0" smtClean="0"/>
          </a:p>
          <a:p>
            <a:r>
              <a:rPr lang="tr-TR" sz="1200" dirty="0" smtClean="0"/>
              <a:t>Erkek nüfusu 408.127 (%49), kadın nüfusu414.143(%51)'</a:t>
            </a:r>
            <a:r>
              <a:rPr lang="tr-TR" sz="1200" dirty="0" err="1" smtClean="0"/>
              <a:t>dir</a:t>
            </a:r>
            <a:r>
              <a:rPr lang="tr-TR" sz="1200" dirty="0" smtClean="0"/>
              <a:t>.</a:t>
            </a:r>
          </a:p>
          <a:p>
            <a:r>
              <a:rPr lang="tr-TR" sz="1200" dirty="0" smtClean="0"/>
              <a:t>Çalışma çağına hazırlanan ve/veya yeni giriş yapan 15-24 yaş grubundaki genç nüfusun, toplam nüfusa oranı %13.7 ile Türkiye genelindeki genç nüfus oranından (%14,9) düşüktür. Bu durum, iş gücü piyasasının arz kısmında potansiyelin azaldığına işaret etmektedir.</a:t>
            </a:r>
          </a:p>
          <a:p>
            <a:r>
              <a:rPr lang="tr-TR" sz="1200" dirty="0" smtClean="0"/>
              <a:t>15-64 yaş grubunda bulunan çalışma çağındaki </a:t>
            </a:r>
            <a:r>
              <a:rPr lang="tr-TR" sz="1200" dirty="0"/>
              <a:t>nüfus </a:t>
            </a:r>
            <a:r>
              <a:rPr lang="tr-TR" sz="1200" dirty="0" smtClean="0"/>
              <a:t>(552.564 kişi), toplam nüfusun % 0.67 oranını oluşturmaktadır. Bu oran, ülkemizdeki çalışma çağındaki nüfus oranına (%68,4) yakındır. </a:t>
            </a:r>
          </a:p>
          <a:p>
            <a:r>
              <a:rPr lang="tr-TR" sz="1200" dirty="0" smtClean="0"/>
              <a:t>Toplam bağımlılık oranı, 48.81 </a:t>
            </a:r>
            <a:r>
              <a:rPr lang="tr-TR" sz="1200" dirty="0" err="1" smtClean="0"/>
              <a:t>dir</a:t>
            </a:r>
            <a:r>
              <a:rPr lang="tr-TR" sz="1200" dirty="0" smtClean="0"/>
              <a:t>.  Yaşlı Bağımlılık oranı 22.03 dür, çocuk bağımlılık oranı ise 26.78 </a:t>
            </a:r>
            <a:r>
              <a:rPr lang="tr-TR" sz="1200" dirty="0" err="1" smtClean="0"/>
              <a:t>dir</a:t>
            </a:r>
            <a:r>
              <a:rPr lang="tr-TR" sz="1200" dirty="0" smtClean="0"/>
              <a:t>. </a:t>
            </a:r>
          </a:p>
        </p:txBody>
      </p:sp>
      <p:sp>
        <p:nvSpPr>
          <p:cNvPr id="8" name="Unvan 3"/>
          <p:cNvSpPr>
            <a:spLocks noGrp="1"/>
          </p:cNvSpPr>
          <p:nvPr>
            <p:ph type="title"/>
          </p:nvPr>
        </p:nvSpPr>
        <p:spPr>
          <a:xfrm>
            <a:off x="314008" y="180493"/>
            <a:ext cx="11567160" cy="780387"/>
          </a:xfrm>
        </p:spPr>
        <p:txBody>
          <a:bodyPr anchor="ctr"/>
          <a:lstStyle/>
          <a:p>
            <a:r>
              <a:rPr lang="tr-TR" dirty="0" smtClean="0"/>
              <a:t>Nüfus</a:t>
            </a:r>
            <a:endParaRPr lang="tr-TR" dirty="0"/>
          </a:p>
        </p:txBody>
      </p:sp>
    </p:spTree>
    <p:extLst>
      <p:ext uri="{BB962C8B-B14F-4D97-AF65-F5344CB8AC3E}">
        <p14:creationId xmlns:p14="http://schemas.microsoft.com/office/powerpoint/2010/main" val="427424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a:t>2</a:t>
            </a:r>
          </a:p>
        </p:txBody>
      </p:sp>
      <p:sp>
        <p:nvSpPr>
          <p:cNvPr id="3" name="Unvan 2"/>
          <p:cNvSpPr>
            <a:spLocks noGrp="1"/>
          </p:cNvSpPr>
          <p:nvPr>
            <p:ph type="title"/>
          </p:nvPr>
        </p:nvSpPr>
        <p:spPr/>
        <p:txBody>
          <a:bodyPr anchor="ctr">
            <a:normAutofit/>
          </a:bodyPr>
          <a:lstStyle/>
          <a:p>
            <a:r>
              <a:rPr lang="tr-TR" dirty="0" smtClean="0"/>
              <a:t>İstihdam</a:t>
            </a:r>
            <a:endParaRPr lang="tr-TR" dirty="0"/>
          </a:p>
        </p:txBody>
      </p:sp>
    </p:spTree>
    <p:extLst>
      <p:ext uri="{BB962C8B-B14F-4D97-AF65-F5344CB8AC3E}">
        <p14:creationId xmlns:p14="http://schemas.microsoft.com/office/powerpoint/2010/main" val="1557100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İçerik Yer Tutucusu 12"/>
          <p:cNvGraphicFramePr>
            <a:graphicFrameLocks noGrp="1"/>
          </p:cNvGraphicFramePr>
          <p:nvPr>
            <p:ph sz="half" idx="1"/>
            <p:extLst>
              <p:ext uri="{D42A27DB-BD31-4B8C-83A1-F6EECF244321}">
                <p14:modId xmlns:p14="http://schemas.microsoft.com/office/powerpoint/2010/main" val="3719690528"/>
              </p:ext>
            </p:extLst>
          </p:nvPr>
        </p:nvGraphicFramePr>
        <p:xfrm>
          <a:off x="312738" y="1260475"/>
          <a:ext cx="5676900" cy="2622550"/>
        </p:xfrm>
        <a:graphic>
          <a:graphicData uri="http://schemas.openxmlformats.org/drawingml/2006/chart">
            <c:chart xmlns:c="http://schemas.openxmlformats.org/drawingml/2006/chart" xmlns:r="http://schemas.openxmlformats.org/officeDocument/2006/relationships" r:id="rId3"/>
          </a:graphicData>
        </a:graphic>
      </p:graphicFrame>
      <p:sp>
        <p:nvSpPr>
          <p:cNvPr id="3" name="İçerik Yer Tutucusu 2"/>
          <p:cNvSpPr>
            <a:spLocks noGrp="1"/>
          </p:cNvSpPr>
          <p:nvPr>
            <p:ph sz="half" idx="2"/>
          </p:nvPr>
        </p:nvSpPr>
        <p:spPr>
          <a:xfrm>
            <a:off x="6172200" y="1712583"/>
            <a:ext cx="5708968" cy="1196872"/>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smtClean="0"/>
              <a:t>Trabzon‘ da 2024 </a:t>
            </a:r>
            <a:r>
              <a:rPr lang="tr-TR" sz="1200" dirty="0"/>
              <a:t>yılında </a:t>
            </a:r>
            <a:r>
              <a:rPr lang="tr-TR" sz="1200" dirty="0" smtClean="0"/>
              <a:t>504 </a:t>
            </a:r>
            <a:r>
              <a:rPr lang="tr-TR" sz="1200" dirty="0"/>
              <a:t>kapasite raporu alınmıştır. Kapasite raporu alan firmalarda çalışan personel sayısı </a:t>
            </a:r>
            <a:r>
              <a:rPr lang="tr-TR" sz="1200" dirty="0" smtClean="0"/>
              <a:t>15.149'dur</a:t>
            </a:r>
            <a:r>
              <a:rPr lang="tr-TR" sz="1200" dirty="0"/>
              <a:t>. </a:t>
            </a:r>
          </a:p>
          <a:p>
            <a:r>
              <a:rPr lang="tr-TR" sz="1200" dirty="0"/>
              <a:t>Kapasite raporu </a:t>
            </a:r>
            <a:r>
              <a:rPr lang="tr-TR" sz="1200" dirty="0" smtClean="0"/>
              <a:t>almış ağırlıklı olarak, Hazır beton, paketleme faaliyetleri, diğer yiyecek </a:t>
            </a:r>
            <a:r>
              <a:rPr lang="tr-TR" sz="1200" dirty="0" err="1" smtClean="0"/>
              <a:t>hiz</a:t>
            </a:r>
            <a:r>
              <a:rPr lang="tr-TR" sz="1200" dirty="0" smtClean="0"/>
              <a:t>. faaliyetleri sektörlerinde </a:t>
            </a:r>
            <a:r>
              <a:rPr lang="tr-TR" sz="1200" dirty="0"/>
              <a:t>faaliyet </a:t>
            </a:r>
            <a:r>
              <a:rPr lang="tr-TR" sz="1200" dirty="0" smtClean="0"/>
              <a:t>gösteren  firmalardır.</a:t>
            </a:r>
            <a:endParaRPr lang="tr-TR" sz="1200" dirty="0">
              <a:solidFill>
                <a:srgbClr val="FF0000"/>
              </a:solidFill>
            </a:endParaRPr>
          </a:p>
        </p:txBody>
      </p:sp>
      <p:sp>
        <p:nvSpPr>
          <p:cNvPr id="4" name="Unvan 3"/>
          <p:cNvSpPr>
            <a:spLocks noGrp="1"/>
          </p:cNvSpPr>
          <p:nvPr>
            <p:ph type="title"/>
          </p:nvPr>
        </p:nvSpPr>
        <p:spPr/>
        <p:txBody>
          <a:bodyPr anchor="ctr"/>
          <a:lstStyle/>
          <a:p>
            <a:r>
              <a:rPr lang="tr-TR" dirty="0" smtClean="0"/>
              <a:t>İstihdam</a:t>
            </a:r>
            <a:endParaRPr lang="tr-TR" dirty="0"/>
          </a:p>
        </p:txBody>
      </p:sp>
      <p:sp>
        <p:nvSpPr>
          <p:cNvPr id="5" name="İçerik Yer Tutucusu 4"/>
          <p:cNvSpPr>
            <a:spLocks noGrp="1"/>
          </p:cNvSpPr>
          <p:nvPr>
            <p:ph sz="half" idx="13"/>
          </p:nvPr>
        </p:nvSpPr>
        <p:spPr>
          <a:xfrm>
            <a:off x="313200" y="4015346"/>
            <a:ext cx="5676900" cy="2006763"/>
          </a:xfr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r>
              <a:rPr lang="tr-TR" sz="1200" dirty="0"/>
              <a:t>TÜİK iş gücü göstergelerine göre </a:t>
            </a:r>
            <a:r>
              <a:rPr lang="tr-TR" sz="1200" dirty="0" smtClean="0"/>
              <a:t>2024 </a:t>
            </a:r>
            <a:r>
              <a:rPr lang="tr-TR" sz="1200" dirty="0"/>
              <a:t>yılında </a:t>
            </a:r>
            <a:r>
              <a:rPr lang="tr-TR" sz="1200" dirty="0" smtClean="0"/>
              <a:t>istihdam </a:t>
            </a:r>
            <a:r>
              <a:rPr lang="tr-TR" sz="1200" dirty="0"/>
              <a:t>oranı bir önceki yıla göre </a:t>
            </a:r>
            <a:r>
              <a:rPr lang="tr-TR" sz="1200" dirty="0" smtClean="0"/>
              <a:t>azalmıştır, işgücüne katılma oranı ve işsizlik </a:t>
            </a:r>
            <a:r>
              <a:rPr lang="tr-TR" sz="1200" dirty="0"/>
              <a:t>oranı azalmıştır. </a:t>
            </a:r>
          </a:p>
          <a:p>
            <a:r>
              <a:rPr lang="tr-TR" sz="1200" dirty="0" smtClean="0"/>
              <a:t>Trabzon‘ da </a:t>
            </a:r>
            <a:r>
              <a:rPr lang="tr-TR" sz="1200" dirty="0"/>
              <a:t>İŞKUR’a kayıtlı </a:t>
            </a:r>
            <a:r>
              <a:rPr lang="tr-TR" sz="1200" dirty="0" smtClean="0"/>
              <a:t> 12.461 </a:t>
            </a:r>
            <a:r>
              <a:rPr lang="tr-TR" sz="1200" dirty="0"/>
              <a:t>erkek, </a:t>
            </a:r>
            <a:r>
              <a:rPr lang="tr-TR" sz="1200" dirty="0" smtClean="0"/>
              <a:t>14.764  </a:t>
            </a:r>
            <a:r>
              <a:rPr lang="tr-TR" sz="1200" dirty="0"/>
              <a:t>kadın olmak üzere </a:t>
            </a:r>
            <a:r>
              <a:rPr lang="tr-TR" sz="1200" dirty="0" smtClean="0"/>
              <a:t>27.225  </a:t>
            </a:r>
            <a:r>
              <a:rPr lang="tr-TR" sz="1200" dirty="0"/>
              <a:t>işsiz bulunmaktadır. Kayıtlı işsizlerin eğitim durumuna baktığımızda </a:t>
            </a:r>
            <a:r>
              <a:rPr lang="tr-TR" sz="1200" dirty="0" smtClean="0"/>
              <a:t>8.491 kişi </a:t>
            </a:r>
            <a:r>
              <a:rPr lang="tr-TR" sz="1200" dirty="0"/>
              <a:t>ön lisans ve üzeri eğitim aldığı görülür. </a:t>
            </a:r>
          </a:p>
          <a:p>
            <a:r>
              <a:rPr lang="tr-TR" sz="1200" dirty="0" smtClean="0"/>
              <a:t>Trabzon’da 2024 yılı aralık ayı sonu itibariyle SGK ya kayıtlı işyeri sayısı 21.737 olup toplam istihdam 210.566 kişidir. </a:t>
            </a:r>
            <a:endParaRPr lang="tr-TR" sz="1200" dirty="0">
              <a:solidFill>
                <a:srgbClr val="FF0000"/>
              </a:solidFill>
            </a:endParaRPr>
          </a:p>
        </p:txBody>
      </p:sp>
      <p:graphicFrame>
        <p:nvGraphicFramePr>
          <p:cNvPr id="20" name="İçerik Yer Tutucusu 19"/>
          <p:cNvGraphicFramePr>
            <a:graphicFrameLocks noGrp="1"/>
          </p:cNvGraphicFramePr>
          <p:nvPr>
            <p:ph sz="half" idx="14"/>
            <p:extLst>
              <p:ext uri="{D42A27DB-BD31-4B8C-83A1-F6EECF244321}">
                <p14:modId xmlns:p14="http://schemas.microsoft.com/office/powerpoint/2010/main" val="424099951"/>
              </p:ext>
            </p:extLst>
          </p:nvPr>
        </p:nvGraphicFramePr>
        <p:xfrm>
          <a:off x="6511636" y="3114990"/>
          <a:ext cx="5286086" cy="3045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9788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p:txBody>
          <a:bodyPr>
            <a:normAutofit lnSpcReduction="10000"/>
          </a:bodyPr>
          <a:lstStyle/>
          <a:p>
            <a:r>
              <a:rPr lang="tr-TR" dirty="0" smtClean="0"/>
              <a:t>3</a:t>
            </a:r>
            <a:endParaRPr lang="tr-TR" dirty="0"/>
          </a:p>
        </p:txBody>
      </p:sp>
      <p:sp>
        <p:nvSpPr>
          <p:cNvPr id="3" name="Unvan 2"/>
          <p:cNvSpPr>
            <a:spLocks noGrp="1"/>
          </p:cNvSpPr>
          <p:nvPr>
            <p:ph type="title"/>
          </p:nvPr>
        </p:nvSpPr>
        <p:spPr/>
        <p:txBody>
          <a:bodyPr anchor="ctr">
            <a:normAutofit/>
          </a:bodyPr>
          <a:lstStyle/>
          <a:p>
            <a:r>
              <a:rPr lang="tr-TR" dirty="0" smtClean="0"/>
              <a:t>Sağlık</a:t>
            </a:r>
            <a:endParaRPr lang="tr-TR" dirty="0"/>
          </a:p>
        </p:txBody>
      </p:sp>
    </p:spTree>
    <p:extLst>
      <p:ext uri="{BB962C8B-B14F-4D97-AF65-F5344CB8AC3E}">
        <p14:creationId xmlns:p14="http://schemas.microsoft.com/office/powerpoint/2010/main" val="1296965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sz="half" idx="1"/>
            <p:extLst>
              <p:ext uri="{D42A27DB-BD31-4B8C-83A1-F6EECF244321}">
                <p14:modId xmlns:p14="http://schemas.microsoft.com/office/powerpoint/2010/main" val="783352762"/>
              </p:ext>
            </p:extLst>
          </p:nvPr>
        </p:nvGraphicFramePr>
        <p:xfrm>
          <a:off x="737901" y="1594424"/>
          <a:ext cx="4500848" cy="2472750"/>
        </p:xfrm>
        <a:graphic>
          <a:graphicData uri="http://schemas.openxmlformats.org/drawingml/2006/table">
            <a:tbl>
              <a:tblPr firstRow="1" bandRow="1">
                <a:tableStyleId>{D27102A9-8310-4765-A935-A1911B00CA55}</a:tableStyleId>
              </a:tblPr>
              <a:tblGrid>
                <a:gridCol w="1523263">
                  <a:extLst>
                    <a:ext uri="{9D8B030D-6E8A-4147-A177-3AD203B41FA5}">
                      <a16:colId xmlns:a16="http://schemas.microsoft.com/office/drawing/2014/main" val="1523783245"/>
                    </a:ext>
                  </a:extLst>
                </a:gridCol>
                <a:gridCol w="1454322">
                  <a:extLst>
                    <a:ext uri="{9D8B030D-6E8A-4147-A177-3AD203B41FA5}">
                      <a16:colId xmlns:a16="http://schemas.microsoft.com/office/drawing/2014/main" val="1660829059"/>
                    </a:ext>
                  </a:extLst>
                </a:gridCol>
                <a:gridCol w="1523263">
                  <a:extLst>
                    <a:ext uri="{9D8B030D-6E8A-4147-A177-3AD203B41FA5}">
                      <a16:colId xmlns:a16="http://schemas.microsoft.com/office/drawing/2014/main" val="1842775458"/>
                    </a:ext>
                  </a:extLst>
                </a:gridCol>
              </a:tblGrid>
              <a:tr h="585785">
                <a:tc>
                  <a:txBody>
                    <a:bodyPr/>
                    <a:lstStyle/>
                    <a:p>
                      <a:pPr algn="ctr" fontAlgn="t"/>
                      <a:r>
                        <a:rPr lang="tr-TR" sz="1200" u="none" strike="noStrike" dirty="0">
                          <a:effectLst/>
                        </a:rPr>
                        <a:t>Yıllar</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rPr>
                        <a:t>Hastane Sayısı</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smtClean="0">
                          <a:effectLst/>
                        </a:rPr>
                        <a:t>Yatak Kapasitesi</a:t>
                      </a:r>
                      <a:endParaRPr lang="tr-TR" sz="12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277881946"/>
                  </a:ext>
                </a:extLst>
              </a:tr>
              <a:tr h="377393">
                <a:tc>
                  <a:txBody>
                    <a:bodyPr/>
                    <a:lstStyle/>
                    <a:p>
                      <a:pPr algn="ctr" fontAlgn="ctr"/>
                      <a:r>
                        <a:rPr lang="tr-TR" sz="1200" b="1" u="none" strike="noStrike" dirty="0" smtClean="0">
                          <a:effectLst/>
                        </a:rPr>
                        <a:t>2019</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rgbClr val="000000"/>
                          </a:solidFill>
                          <a:effectLst/>
                          <a:latin typeface="Times New Roman" panose="02020603050405020304" pitchFamily="18" charset="0"/>
                        </a:rPr>
                        <a:t>21</a:t>
                      </a:r>
                      <a:endParaRPr lang="tr-TR"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3.242</a:t>
                      </a:r>
                      <a:endParaRPr lang="tr-TR"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284694822"/>
                  </a:ext>
                </a:extLst>
              </a:tr>
              <a:tr h="377393">
                <a:tc>
                  <a:txBody>
                    <a:bodyPr/>
                    <a:lstStyle/>
                    <a:p>
                      <a:pPr algn="ctr" fontAlgn="ctr"/>
                      <a:r>
                        <a:rPr lang="tr-TR" sz="1200" b="1" u="none" strike="noStrike" dirty="0">
                          <a:effectLst/>
                        </a:rPr>
                        <a:t>2020</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22</a:t>
                      </a:r>
                      <a:endParaRPr lang="tr-TR"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3.417</a:t>
                      </a:r>
                      <a:endParaRPr lang="tr-TR"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910983764"/>
                  </a:ext>
                </a:extLst>
              </a:tr>
              <a:tr h="377393">
                <a:tc>
                  <a:txBody>
                    <a:bodyPr/>
                    <a:lstStyle/>
                    <a:p>
                      <a:pPr algn="ctr" fontAlgn="ctr"/>
                      <a:r>
                        <a:rPr lang="tr-TR" sz="1200" b="1" u="none" strike="noStrike" dirty="0">
                          <a:effectLst/>
                        </a:rPr>
                        <a:t>2021</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22</a:t>
                      </a:r>
                      <a:endParaRPr lang="tr-TR"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u="none" strike="noStrike" dirty="0">
                          <a:effectLst/>
                        </a:rPr>
                        <a:t> </a:t>
                      </a:r>
                      <a:r>
                        <a:rPr lang="tr-TR" sz="1200" u="none" strike="noStrike" dirty="0" smtClean="0">
                          <a:effectLst/>
                        </a:rPr>
                        <a:t>3.417</a:t>
                      </a:r>
                      <a:endParaRPr lang="tr-TR"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370932645"/>
                  </a:ext>
                </a:extLst>
              </a:tr>
              <a:tr h="377393">
                <a:tc>
                  <a:txBody>
                    <a:bodyPr/>
                    <a:lstStyle/>
                    <a:p>
                      <a:pPr algn="ctr" fontAlgn="ctr"/>
                      <a:r>
                        <a:rPr lang="tr-TR" sz="1200" b="1" u="none" strike="noStrike" dirty="0">
                          <a:effectLst/>
                        </a:rPr>
                        <a:t>2022</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22</a:t>
                      </a:r>
                      <a:endParaRPr lang="tr-TR"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3.386</a:t>
                      </a:r>
                      <a:endParaRPr lang="tr-TR"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50819396"/>
                  </a:ext>
                </a:extLst>
              </a:tr>
              <a:tr h="377393">
                <a:tc>
                  <a:txBody>
                    <a:bodyPr/>
                    <a:lstStyle/>
                    <a:p>
                      <a:pPr algn="ctr" fontAlgn="ctr"/>
                      <a:r>
                        <a:rPr lang="tr-TR" sz="1200" b="1" u="none" strike="noStrike" dirty="0" smtClean="0">
                          <a:effectLst/>
                        </a:rPr>
                        <a:t>2023</a:t>
                      </a:r>
                      <a:endParaRPr lang="tr-TR" sz="12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22</a:t>
                      </a:r>
                      <a:endParaRPr lang="tr-TR" sz="1200" b="0"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200" b="0" i="0" u="none" strike="noStrike" dirty="0" smtClean="0">
                          <a:solidFill>
                            <a:schemeClr val="tx1"/>
                          </a:solidFill>
                          <a:effectLst/>
                          <a:latin typeface="+mn-lt"/>
                        </a:rPr>
                        <a:t>3.309</a:t>
                      </a:r>
                      <a:endParaRPr lang="tr-TR" sz="1200" b="0"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3853760989"/>
                  </a:ext>
                </a:extLst>
              </a:tr>
            </a:tbl>
          </a:graphicData>
        </a:graphic>
      </p:graphicFrame>
      <p:sp>
        <p:nvSpPr>
          <p:cNvPr id="4" name="Unvan 3"/>
          <p:cNvSpPr>
            <a:spLocks noGrp="1"/>
          </p:cNvSpPr>
          <p:nvPr>
            <p:ph type="title"/>
          </p:nvPr>
        </p:nvSpPr>
        <p:spPr/>
        <p:txBody>
          <a:bodyPr anchor="ctr"/>
          <a:lstStyle/>
          <a:p>
            <a:r>
              <a:rPr lang="tr-TR" dirty="0" smtClean="0"/>
              <a:t>Sağlık</a:t>
            </a:r>
            <a:endParaRPr lang="tr-TR" dirty="0"/>
          </a:p>
        </p:txBody>
      </p:sp>
      <p:sp>
        <p:nvSpPr>
          <p:cNvPr id="8" name="Metin kutusu 7"/>
          <p:cNvSpPr txBox="1"/>
          <p:nvPr/>
        </p:nvSpPr>
        <p:spPr>
          <a:xfrm>
            <a:off x="118776" y="1106111"/>
            <a:ext cx="5681664" cy="307777"/>
          </a:xfrm>
          <a:prstGeom prst="rect">
            <a:avLst/>
          </a:prstGeom>
          <a:noFill/>
        </p:spPr>
        <p:txBody>
          <a:bodyPr wrap="square" rtlCol="0">
            <a:spAutoFit/>
          </a:bodyPr>
          <a:lstStyle/>
          <a:p>
            <a:pPr algn="ctr"/>
            <a:r>
              <a:rPr lang="tr-TR" sz="1400" b="1" dirty="0" smtClean="0"/>
              <a:t>Trabzon’daki </a:t>
            </a:r>
            <a:r>
              <a:rPr lang="tr-TR" sz="1400" b="1" dirty="0"/>
              <a:t>Hastanelerin Yıllar İtibariyle Kapasite Değerleri</a:t>
            </a:r>
          </a:p>
        </p:txBody>
      </p:sp>
      <p:grpSp>
        <p:nvGrpSpPr>
          <p:cNvPr id="29" name="Grup 28"/>
          <p:cNvGrpSpPr/>
          <p:nvPr/>
        </p:nvGrpSpPr>
        <p:grpSpPr>
          <a:xfrm>
            <a:off x="6148885" y="1170519"/>
            <a:ext cx="6143923" cy="1783825"/>
            <a:chOff x="6221138" y="3884334"/>
            <a:chExt cx="6143923" cy="1783825"/>
          </a:xfrm>
        </p:grpSpPr>
        <p:pic>
          <p:nvPicPr>
            <p:cNvPr id="20" name="Resim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8647" y="4083442"/>
              <a:ext cx="1366414" cy="1366414"/>
            </a:xfrm>
            <a:prstGeom prst="rect">
              <a:avLst/>
            </a:prstGeom>
          </p:spPr>
        </p:pic>
        <p:grpSp>
          <p:nvGrpSpPr>
            <p:cNvPr id="28" name="Grup 27"/>
            <p:cNvGrpSpPr/>
            <p:nvPr/>
          </p:nvGrpSpPr>
          <p:grpSpPr>
            <a:xfrm>
              <a:off x="6221138" y="3884334"/>
              <a:ext cx="5795837" cy="1783825"/>
              <a:chOff x="6185507" y="3789752"/>
              <a:chExt cx="5795837" cy="1783825"/>
            </a:xfrm>
          </p:grpSpPr>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5507" y="4163060"/>
                <a:ext cx="975939" cy="975939"/>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1944" y="3863339"/>
                <a:ext cx="1710238" cy="1710238"/>
              </a:xfrm>
              <a:prstGeom prst="rect">
                <a:avLst/>
              </a:prstGeom>
            </p:spPr>
          </p:pic>
          <p:sp>
            <p:nvSpPr>
              <p:cNvPr id="10" name="Yuvarlatılmış Dikdörtgen 9"/>
              <p:cNvSpPr/>
              <p:nvPr/>
            </p:nvSpPr>
            <p:spPr>
              <a:xfrm>
                <a:off x="6253018" y="3897745"/>
                <a:ext cx="886691" cy="230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Hekim</a:t>
                </a:r>
                <a:endParaRPr lang="tr-TR" sz="1200" b="1" dirty="0">
                  <a:solidFill>
                    <a:schemeClr val="tx1"/>
                  </a:solidFill>
                </a:endParaRPr>
              </a:p>
            </p:txBody>
          </p:sp>
          <p:sp>
            <p:nvSpPr>
              <p:cNvPr id="11" name="Yuvarlatılmış Dikdörtgen 10"/>
              <p:cNvSpPr/>
              <p:nvPr/>
            </p:nvSpPr>
            <p:spPr>
              <a:xfrm>
                <a:off x="7175635" y="3807500"/>
                <a:ext cx="951350" cy="459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rPr>
                  <a:t>Uzman Hekim</a:t>
                </a:r>
                <a:endParaRPr lang="tr-TR" sz="1200" b="1" dirty="0">
                  <a:solidFill>
                    <a:schemeClr val="tx1"/>
                  </a:solidFill>
                </a:endParaRPr>
              </a:p>
            </p:txBody>
          </p:sp>
          <p:pic>
            <p:nvPicPr>
              <p:cNvPr id="12" name="Resim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305" y="4012408"/>
                <a:ext cx="1286020" cy="1286020"/>
              </a:xfrm>
              <a:prstGeom prst="rect">
                <a:avLst/>
              </a:prstGeom>
              <a:noFill/>
              <a:ln>
                <a:noFill/>
              </a:ln>
            </p:spPr>
          </p:pic>
          <p:sp>
            <p:nvSpPr>
              <p:cNvPr id="14" name="Yuvarlatılmış Dikdörtgen 13"/>
              <p:cNvSpPr/>
              <p:nvPr/>
            </p:nvSpPr>
            <p:spPr>
              <a:xfrm>
                <a:off x="8174184" y="3828090"/>
                <a:ext cx="964184" cy="4391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Diş</a:t>
                </a:r>
              </a:p>
              <a:p>
                <a:pPr algn="ctr"/>
                <a:r>
                  <a:rPr lang="tr-TR" sz="1200" b="1" dirty="0">
                    <a:solidFill>
                      <a:schemeClr val="tx1"/>
                    </a:solidFill>
                  </a:rPr>
                  <a:t>Hekimi</a:t>
                </a:r>
              </a:p>
            </p:txBody>
          </p:sp>
          <p:pic>
            <p:nvPicPr>
              <p:cNvPr id="15" name="Resim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49085" y="3789752"/>
                <a:ext cx="1596264" cy="1596264"/>
              </a:xfrm>
              <a:prstGeom prst="rect">
                <a:avLst/>
              </a:prstGeom>
              <a:noFill/>
              <a:ln>
                <a:noFill/>
              </a:ln>
            </p:spPr>
          </p:pic>
          <p:sp>
            <p:nvSpPr>
              <p:cNvPr id="17" name="Yuvarlatılmış Dikdörtgen 16"/>
              <p:cNvSpPr/>
              <p:nvPr/>
            </p:nvSpPr>
            <p:spPr>
              <a:xfrm>
                <a:off x="9209404" y="3943545"/>
                <a:ext cx="991352" cy="219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Hemşire</a:t>
                </a:r>
              </a:p>
            </p:txBody>
          </p:sp>
          <p:pic>
            <p:nvPicPr>
              <p:cNvPr id="18" name="Resim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0330" y="3925631"/>
                <a:ext cx="1533461" cy="1533461"/>
              </a:xfrm>
              <a:prstGeom prst="rect">
                <a:avLst/>
              </a:prstGeom>
              <a:noFill/>
              <a:ln>
                <a:noFill/>
              </a:ln>
            </p:spPr>
          </p:pic>
          <p:sp>
            <p:nvSpPr>
              <p:cNvPr id="19" name="Yuvarlatılmış Dikdörtgen 18"/>
              <p:cNvSpPr/>
              <p:nvPr/>
            </p:nvSpPr>
            <p:spPr>
              <a:xfrm>
                <a:off x="10241303" y="3946471"/>
                <a:ext cx="886691" cy="230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Ebe</a:t>
                </a:r>
              </a:p>
            </p:txBody>
          </p:sp>
          <p:sp>
            <p:nvSpPr>
              <p:cNvPr id="21" name="Yuvarlatılmış Dikdörtgen 20"/>
              <p:cNvSpPr/>
              <p:nvPr/>
            </p:nvSpPr>
            <p:spPr>
              <a:xfrm>
                <a:off x="11094653" y="3932190"/>
                <a:ext cx="886691" cy="230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solidFill>
                      <a:schemeClr val="tx1"/>
                    </a:solidFill>
                  </a:rPr>
                  <a:t>Eczacı</a:t>
                </a:r>
              </a:p>
            </p:txBody>
          </p:sp>
          <p:sp>
            <p:nvSpPr>
              <p:cNvPr id="22" name="Yuvarlatılmış Dikdörtgen 21"/>
              <p:cNvSpPr/>
              <p:nvPr/>
            </p:nvSpPr>
            <p:spPr>
              <a:xfrm>
                <a:off x="6326909" y="5138999"/>
                <a:ext cx="645035" cy="320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latin typeface="Segoe UI" panose="020B0502040204020203" pitchFamily="34" charset="0"/>
                    <a:cs typeface="Segoe UI" panose="020B0502040204020203" pitchFamily="34" charset="0"/>
                  </a:rPr>
                  <a:t>1.237</a:t>
                </a:r>
                <a:endParaRPr lang="tr-TR" sz="1200" b="1" dirty="0">
                  <a:solidFill>
                    <a:schemeClr val="tx1"/>
                  </a:solidFill>
                  <a:latin typeface="Segoe UI" panose="020B0502040204020203" pitchFamily="34" charset="0"/>
                  <a:cs typeface="Segoe UI" panose="020B0502040204020203" pitchFamily="34" charset="0"/>
                </a:endParaRPr>
              </a:p>
            </p:txBody>
          </p:sp>
          <p:sp>
            <p:nvSpPr>
              <p:cNvPr id="23" name="Yuvarlatılmış Dikdörtgen 22"/>
              <p:cNvSpPr/>
              <p:nvPr/>
            </p:nvSpPr>
            <p:spPr>
              <a:xfrm>
                <a:off x="7338072" y="5128665"/>
                <a:ext cx="645035" cy="320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latin typeface="Segoe UI" panose="020B0502040204020203" pitchFamily="34" charset="0"/>
                    <a:cs typeface="Segoe UI" panose="020B0502040204020203" pitchFamily="34" charset="0"/>
                  </a:rPr>
                  <a:t>1.043</a:t>
                </a:r>
                <a:endParaRPr lang="tr-TR" sz="1200" b="1" dirty="0">
                  <a:solidFill>
                    <a:schemeClr val="tx1"/>
                  </a:solidFill>
                  <a:latin typeface="Segoe UI" panose="020B0502040204020203" pitchFamily="34" charset="0"/>
                  <a:cs typeface="Segoe UI" panose="020B0502040204020203" pitchFamily="34" charset="0"/>
                </a:endParaRPr>
              </a:p>
            </p:txBody>
          </p:sp>
          <p:sp>
            <p:nvSpPr>
              <p:cNvPr id="24" name="Yuvarlatılmış Dikdörtgen 23"/>
              <p:cNvSpPr/>
              <p:nvPr/>
            </p:nvSpPr>
            <p:spPr>
              <a:xfrm>
                <a:off x="8333825" y="5129158"/>
                <a:ext cx="645035" cy="320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latin typeface="Segoe UI" panose="020B0502040204020203" pitchFamily="34" charset="0"/>
                    <a:cs typeface="Segoe UI" panose="020B0502040204020203" pitchFamily="34" charset="0"/>
                  </a:rPr>
                  <a:t>460</a:t>
                </a:r>
                <a:endParaRPr lang="tr-TR" sz="1200" b="1" dirty="0">
                  <a:solidFill>
                    <a:schemeClr val="tx1"/>
                  </a:solidFill>
                  <a:latin typeface="Segoe UI" panose="020B0502040204020203" pitchFamily="34" charset="0"/>
                  <a:cs typeface="Segoe UI" panose="020B0502040204020203" pitchFamily="34" charset="0"/>
                </a:endParaRPr>
              </a:p>
            </p:txBody>
          </p:sp>
          <p:sp>
            <p:nvSpPr>
              <p:cNvPr id="25" name="Yuvarlatılmış Dikdörtgen 24"/>
              <p:cNvSpPr/>
              <p:nvPr/>
            </p:nvSpPr>
            <p:spPr>
              <a:xfrm>
                <a:off x="9203032" y="5138999"/>
                <a:ext cx="997724" cy="320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latin typeface="Segoe UI" panose="020B0502040204020203" pitchFamily="34" charset="0"/>
                    <a:cs typeface="Segoe UI" panose="020B0502040204020203" pitchFamily="34" charset="0"/>
                  </a:rPr>
                  <a:t>3.428</a:t>
                </a:r>
                <a:endParaRPr lang="tr-TR" sz="1200" b="1" dirty="0">
                  <a:solidFill>
                    <a:schemeClr val="tx1"/>
                  </a:solidFill>
                  <a:latin typeface="Segoe UI" panose="020B0502040204020203" pitchFamily="34" charset="0"/>
                  <a:cs typeface="Segoe UI" panose="020B0502040204020203" pitchFamily="34" charset="0"/>
                </a:endParaRPr>
              </a:p>
            </p:txBody>
          </p:sp>
          <p:sp>
            <p:nvSpPr>
              <p:cNvPr id="26" name="Yuvarlatılmış Dikdörtgen 25"/>
              <p:cNvSpPr/>
              <p:nvPr/>
            </p:nvSpPr>
            <p:spPr>
              <a:xfrm>
                <a:off x="10388716" y="5128664"/>
                <a:ext cx="645035" cy="320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latin typeface="Segoe UI" panose="020B0502040204020203" pitchFamily="34" charset="0"/>
                    <a:cs typeface="Segoe UI" panose="020B0502040204020203" pitchFamily="34" charset="0"/>
                  </a:rPr>
                  <a:t>733</a:t>
                </a:r>
                <a:endParaRPr lang="tr-TR" sz="1200" b="1" dirty="0">
                  <a:solidFill>
                    <a:schemeClr val="tx1"/>
                  </a:solidFill>
                  <a:latin typeface="Segoe UI" panose="020B0502040204020203" pitchFamily="34" charset="0"/>
                  <a:cs typeface="Segoe UI" panose="020B0502040204020203" pitchFamily="34" charset="0"/>
                </a:endParaRPr>
              </a:p>
            </p:txBody>
          </p:sp>
          <p:sp>
            <p:nvSpPr>
              <p:cNvPr id="27" name="Yuvarlatılmış Dikdörtgen 26"/>
              <p:cNvSpPr/>
              <p:nvPr/>
            </p:nvSpPr>
            <p:spPr>
              <a:xfrm>
                <a:off x="11166728" y="5138381"/>
                <a:ext cx="645035" cy="3200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smtClean="0">
                    <a:solidFill>
                      <a:schemeClr val="tx1"/>
                    </a:solidFill>
                    <a:latin typeface="Segoe UI" panose="020B0502040204020203" pitchFamily="34" charset="0"/>
                    <a:cs typeface="Segoe UI" panose="020B0502040204020203" pitchFamily="34" charset="0"/>
                  </a:rPr>
                  <a:t>427</a:t>
                </a:r>
                <a:endParaRPr lang="tr-TR" sz="1200" b="1" dirty="0">
                  <a:solidFill>
                    <a:schemeClr val="tx1"/>
                  </a:solidFill>
                  <a:latin typeface="Segoe UI" panose="020B0502040204020203" pitchFamily="34" charset="0"/>
                  <a:cs typeface="Segoe UI" panose="020B0502040204020203" pitchFamily="34" charset="0"/>
                </a:endParaRPr>
              </a:p>
            </p:txBody>
          </p:sp>
        </p:grpSp>
      </p:grpSp>
      <p:sp>
        <p:nvSpPr>
          <p:cNvPr id="30" name="Dikdörtgen 29"/>
          <p:cNvSpPr/>
          <p:nvPr/>
        </p:nvSpPr>
        <p:spPr>
          <a:xfrm>
            <a:off x="118776" y="4602129"/>
            <a:ext cx="5921306" cy="1421928"/>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228600" indent="-228600" algn="just">
              <a:lnSpc>
                <a:spcPct val="90000"/>
              </a:lnSpc>
              <a:spcBef>
                <a:spcPts val="600"/>
              </a:spcBef>
              <a:buFont typeface="Arial" panose="020B0604020202020204" pitchFamily="34" charset="0"/>
              <a:buChar char="•"/>
            </a:pPr>
            <a:r>
              <a:rPr lang="tr-TR" sz="1200" dirty="0" smtClean="0">
                <a:latin typeface="Segoe UI" panose="020B0502040204020203" pitchFamily="34" charset="0"/>
                <a:cs typeface="Segoe UI" panose="020B0502040204020203" pitchFamily="34" charset="0"/>
              </a:rPr>
              <a:t>Trabzon  </a:t>
            </a:r>
            <a:r>
              <a:rPr lang="tr-TR" sz="1200" dirty="0">
                <a:latin typeface="Segoe UI" panose="020B0502040204020203" pitchFamily="34" charset="0"/>
                <a:cs typeface="Segoe UI" panose="020B0502040204020203" pitchFamily="34" charset="0"/>
              </a:rPr>
              <a:t>ili geneline </a:t>
            </a:r>
            <a:r>
              <a:rPr lang="tr-TR" sz="1200" dirty="0" smtClean="0">
                <a:latin typeface="Segoe UI" panose="020B0502040204020203" pitchFamily="34" charset="0"/>
                <a:cs typeface="Segoe UI" panose="020B0502040204020203" pitchFamily="34" charset="0"/>
              </a:rPr>
              <a:t>1 üniversite 17 devlet 4 özel hastane bulunmaktadır. İl genelinde ayrıca, 289 </a:t>
            </a:r>
            <a:r>
              <a:rPr lang="tr-TR" sz="1200" dirty="0">
                <a:latin typeface="Segoe UI" panose="020B0502040204020203" pitchFamily="34" charset="0"/>
                <a:cs typeface="Segoe UI" panose="020B0502040204020203" pitchFamily="34" charset="0"/>
              </a:rPr>
              <a:t>aile sağlığı merkezi</a:t>
            </a:r>
            <a:r>
              <a:rPr lang="tr-TR" sz="1200" dirty="0" smtClean="0">
                <a:latin typeface="Segoe UI" panose="020B0502040204020203" pitchFamily="34" charset="0"/>
                <a:cs typeface="Segoe UI" panose="020B0502040204020203" pitchFamily="34" charset="0"/>
              </a:rPr>
              <a:t>, 44 </a:t>
            </a:r>
            <a:r>
              <a:rPr lang="tr-TR" sz="1200" dirty="0">
                <a:latin typeface="Segoe UI" panose="020B0502040204020203" pitchFamily="34" charset="0"/>
                <a:cs typeface="Segoe UI" panose="020B0502040204020203" pitchFamily="34" charset="0"/>
              </a:rPr>
              <a:t>adet 112 istasyonu bulunmaktadır .</a:t>
            </a:r>
          </a:p>
        </p:txBody>
      </p:sp>
      <p:sp>
        <p:nvSpPr>
          <p:cNvPr id="31" name="Dikdörtgen 30"/>
          <p:cNvSpPr/>
          <p:nvPr/>
        </p:nvSpPr>
        <p:spPr>
          <a:xfrm>
            <a:off x="6220691" y="2857500"/>
            <a:ext cx="3618633" cy="367240"/>
          </a:xfrm>
          <a:prstGeom prst="rect">
            <a:avLst/>
          </a:prstGeom>
          <a:solidFill>
            <a:schemeClr val="bg1">
              <a:lumMod val="95000"/>
            </a:schemeClr>
          </a:solidFill>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p>
            <a:pPr marL="228600" indent="-228600" algn="just">
              <a:lnSpc>
                <a:spcPct val="90000"/>
              </a:lnSpc>
              <a:spcBef>
                <a:spcPts val="600"/>
              </a:spcBef>
              <a:buFont typeface="Arial" panose="020B0604020202020204" pitchFamily="34" charset="0"/>
              <a:buChar char="•"/>
            </a:pPr>
            <a:r>
              <a:rPr lang="tr-TR" sz="1200" dirty="0" smtClean="0">
                <a:latin typeface="Segoe UI" panose="020B0502040204020203" pitchFamily="34" charset="0"/>
                <a:cs typeface="Segoe UI" panose="020B0502040204020203" pitchFamily="34" charset="0"/>
              </a:rPr>
              <a:t>Yaklaşık 360 </a:t>
            </a:r>
            <a:r>
              <a:rPr lang="tr-TR" sz="1200" dirty="0">
                <a:latin typeface="Segoe UI" panose="020B0502040204020203" pitchFamily="34" charset="0"/>
                <a:cs typeface="Segoe UI" panose="020B0502040204020203" pitchFamily="34" charset="0"/>
              </a:rPr>
              <a:t>kişiye bir hekim düşmektedir.</a:t>
            </a:r>
          </a:p>
        </p:txBody>
      </p:sp>
      <p:pic>
        <p:nvPicPr>
          <p:cNvPr id="2" name="Resim 1"/>
          <p:cNvPicPr>
            <a:picLocks noChangeAspect="1"/>
          </p:cNvPicPr>
          <p:nvPr/>
        </p:nvPicPr>
        <p:blipFill>
          <a:blip r:embed="rId9"/>
          <a:stretch>
            <a:fillRect/>
          </a:stretch>
        </p:blipFill>
        <p:spPr>
          <a:xfrm>
            <a:off x="6788727" y="3791732"/>
            <a:ext cx="4765964" cy="2405867"/>
          </a:xfrm>
          <a:prstGeom prst="rect">
            <a:avLst/>
          </a:prstGeom>
        </p:spPr>
      </p:pic>
    </p:spTree>
    <p:extLst>
      <p:ext uri="{BB962C8B-B14F-4D97-AF65-F5344CB8AC3E}">
        <p14:creationId xmlns:p14="http://schemas.microsoft.com/office/powerpoint/2010/main" val="4273059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56142</TotalTime>
  <Words>3971</Words>
  <Application>Microsoft Office PowerPoint</Application>
  <PresentationFormat>Geniş ekran</PresentationFormat>
  <Paragraphs>841</Paragraphs>
  <Slides>40</Slides>
  <Notes>13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40</vt:i4>
      </vt:variant>
    </vt:vector>
  </HeadingPairs>
  <TitlesOfParts>
    <vt:vector size="48" baseType="lpstr">
      <vt:lpstr>Arial</vt:lpstr>
      <vt:lpstr>Arial Black</vt:lpstr>
      <vt:lpstr>Calibri</vt:lpstr>
      <vt:lpstr>Segoe UI</vt:lpstr>
      <vt:lpstr>Segoe UI Semibold</vt:lpstr>
      <vt:lpstr>Times New Roman</vt:lpstr>
      <vt:lpstr>Wingdings</vt:lpstr>
      <vt:lpstr>Özel Tasarım</vt:lpstr>
      <vt:lpstr>PowerPoint Sunusu</vt:lpstr>
      <vt:lpstr>İçindekiler</vt:lpstr>
      <vt:lpstr>Nüfus</vt:lpstr>
      <vt:lpstr>Nüfus</vt:lpstr>
      <vt:lpstr>Nüfus</vt:lpstr>
      <vt:lpstr>İstihdam</vt:lpstr>
      <vt:lpstr>İstihdam</vt:lpstr>
      <vt:lpstr>Sağlık</vt:lpstr>
      <vt:lpstr>Sağlık</vt:lpstr>
      <vt:lpstr>Eğitim</vt:lpstr>
      <vt:lpstr>Eğitim</vt:lpstr>
      <vt:lpstr>Sosyal ve Kültürel Yaşam</vt:lpstr>
      <vt:lpstr>Sosyal ve Kültürel Yaşam</vt:lpstr>
      <vt:lpstr>Yeraltı Kaynakları</vt:lpstr>
      <vt:lpstr>PowerPoint Sunusu</vt:lpstr>
      <vt:lpstr>Çevre ve Enerji</vt:lpstr>
      <vt:lpstr>Çevre ve Enerji</vt:lpstr>
      <vt:lpstr>Tarım ve Hayvancılık</vt:lpstr>
      <vt:lpstr>Tarım</vt:lpstr>
      <vt:lpstr>Hayvancılık</vt:lpstr>
      <vt:lpstr>Dış Ticaret</vt:lpstr>
      <vt:lpstr>Dış Ticaret-İhracat - İthalat</vt:lpstr>
      <vt:lpstr>Dış Ticaret- Liman- Serbest Bölge</vt:lpstr>
      <vt:lpstr>Lojistik</vt:lpstr>
      <vt:lpstr>Lojistik</vt:lpstr>
      <vt:lpstr>Yatırım</vt:lpstr>
      <vt:lpstr>Yatırım</vt:lpstr>
      <vt:lpstr>Yeni Teşvik Sisteminin Kurgusu</vt:lpstr>
      <vt:lpstr>Türkiye Yüzyılı Kalkınma Hamlesi</vt:lpstr>
      <vt:lpstr>Sektörel ve Bölgesel Teşvik Sistemi</vt:lpstr>
      <vt:lpstr>Yatırım</vt:lpstr>
      <vt:lpstr>Turizm</vt:lpstr>
      <vt:lpstr>Turizm</vt:lpstr>
      <vt:lpstr>Turizm</vt:lpstr>
      <vt:lpstr>Sanayi</vt:lpstr>
      <vt:lpstr>Sanayi</vt:lpstr>
      <vt:lpstr>Sanayi-OSB Mevcut Durum</vt:lpstr>
      <vt:lpstr>Bankacılık</vt:lpstr>
      <vt:lpstr>Bankacılık</vt:lpstr>
      <vt:lpstr>Trabzon  Yatırım Destek Ofisi</vt:lpstr>
    </vt:vector>
  </TitlesOfParts>
  <Company>DOKA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FATİH ÖZDEMİR</dc:creator>
  <cp:lastModifiedBy>YAVUZ SELİM BEKAR</cp:lastModifiedBy>
  <cp:revision>709</cp:revision>
  <dcterms:created xsi:type="dcterms:W3CDTF">2023-10-18T06:32:57Z</dcterms:created>
  <dcterms:modified xsi:type="dcterms:W3CDTF">2025-12-18T11:47:16Z</dcterms:modified>
</cp:coreProperties>
</file>